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Proxima Nova"/>
      <p:regular r:id="rId28"/>
      <p:bold r:id="rId29"/>
      <p:italic r:id="rId30"/>
      <p:boldItalic r:id="rId31"/>
    </p:embeddedFont>
    <p:embeddedFont>
      <p:font typeface="Robo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3582C1-0509-4EA3-80E0-4CEA23503366}">
  <a:tblStyle styleId="{1C3582C1-0509-4EA3-80E0-4CEA2350336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C8DC447-C2F3-4B99-B214-15961F56189F}"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roximaNova-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ximaNova-boldItalic.fntdata"/><Relationship Id="rId30" Type="http://schemas.openxmlformats.org/officeDocument/2006/relationships/font" Target="fonts/ProximaNova-italic.fntdata"/><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7c64f955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 name="Google Shape;38;g7c64f955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9a2cb3b74d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9a2cb3b74d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a2cb3b74d_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9a2cb3b74d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9a2cb3b74d_1_1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g9a2cb3b74d_1_1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537411d24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37411d24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9a2cb3b74d_1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9a2cb3b74d_1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537411d24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37411d24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9a2cb3b74d_1_1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g9a2cb3b74d_1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9a2cb3b74d_1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9a2cb3b74d_1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a2cb3b74d_1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9a2cb3b74d_1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b3c295f5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b3c295f5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g9a2cb3b74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 name="Google Shape;44;g9a2cb3b74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9b54017ba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9b54017ba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7c1e9dd22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7c1e9dd22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6be20d3d87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6be20d3d87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9a2cb3b74d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g9a2cb3b74d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9a2cb3b74d_1_1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g9a2cb3b74d_1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537411d2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37411d2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537411d24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537411d24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9a2f1ec71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g9a2f1ec7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9a48d8aaa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9a48d8aaa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w/Bitfocus Logo">
  <p:cSld name="Cover Slide w/Bitfocus Logo">
    <p:spTree>
      <p:nvGrpSpPr>
        <p:cNvPr id="9" name="Shape 9"/>
        <p:cNvGrpSpPr/>
        <p:nvPr/>
      </p:nvGrpSpPr>
      <p:grpSpPr>
        <a:xfrm>
          <a:off x="0" y="0"/>
          <a:ext cx="0" cy="0"/>
          <a:chOff x="0" y="0"/>
          <a:chExt cx="0" cy="0"/>
        </a:xfrm>
      </p:grpSpPr>
      <p:sp>
        <p:nvSpPr>
          <p:cNvPr id="10" name="Google Shape;10;p2"/>
          <p:cNvSpPr txBox="1"/>
          <p:nvPr>
            <p:ph type="ctrTitle"/>
          </p:nvPr>
        </p:nvSpPr>
        <p:spPr>
          <a:xfrm>
            <a:off x="685799" y="1674021"/>
            <a:ext cx="7772400" cy="1102500"/>
          </a:xfrm>
          <a:prstGeom prst="rect">
            <a:avLst/>
          </a:prstGeom>
          <a:noFill/>
          <a:ln>
            <a:noFill/>
          </a:ln>
        </p:spPr>
        <p:txBody>
          <a:bodyPr anchorCtr="0" anchor="ctr" bIns="57150" lIns="57150" spcFirstLastPara="1" rIns="57150" wrap="square" tIns="57150">
            <a:noAutofit/>
          </a:bodyPr>
          <a:lstStyle>
            <a:lvl1pPr lvl="0" marR="0" rtl="0" algn="ctr">
              <a:lnSpc>
                <a:spcPct val="100000"/>
              </a:lnSpc>
              <a:spcBef>
                <a:spcPts val="0"/>
              </a:spcBef>
              <a:spcAft>
                <a:spcPts val="0"/>
              </a:spcAft>
              <a:buClr>
                <a:schemeClr val="dk2"/>
              </a:buClr>
              <a:buSzPts val="3400"/>
              <a:buFont typeface="Proxima Nova"/>
              <a:buNone/>
              <a:defRPr b="0" i="0" sz="3400" u="none" cap="none" strike="noStrike">
                <a:solidFill>
                  <a:schemeClr val="dk2"/>
                </a:solidFill>
                <a:latin typeface="Proxima Nova"/>
                <a:ea typeface="Proxima Nova"/>
                <a:cs typeface="Proxima Nova"/>
                <a:sym typeface="Proxima Nova"/>
              </a:defRPr>
            </a:lvl1pPr>
            <a:lvl2pPr lvl="1">
              <a:spcBef>
                <a:spcPts val="0"/>
              </a:spcBef>
              <a:spcAft>
                <a:spcPts val="0"/>
              </a:spcAft>
              <a:buSzPts val="900"/>
              <a:buFont typeface="Arial"/>
              <a:buNone/>
              <a:defRPr sz="1100"/>
            </a:lvl2pPr>
            <a:lvl3pPr lvl="2">
              <a:spcBef>
                <a:spcPts val="0"/>
              </a:spcBef>
              <a:spcAft>
                <a:spcPts val="0"/>
              </a:spcAft>
              <a:buSzPts val="900"/>
              <a:buFont typeface="Arial"/>
              <a:buNone/>
              <a:defRPr sz="1100"/>
            </a:lvl3pPr>
            <a:lvl4pPr lvl="3">
              <a:spcBef>
                <a:spcPts val="0"/>
              </a:spcBef>
              <a:spcAft>
                <a:spcPts val="0"/>
              </a:spcAft>
              <a:buSzPts val="900"/>
              <a:buFont typeface="Arial"/>
              <a:buNone/>
              <a:defRPr sz="1100"/>
            </a:lvl4pPr>
            <a:lvl5pPr lvl="4">
              <a:spcBef>
                <a:spcPts val="0"/>
              </a:spcBef>
              <a:spcAft>
                <a:spcPts val="0"/>
              </a:spcAft>
              <a:buSzPts val="900"/>
              <a:buFont typeface="Arial"/>
              <a:buNone/>
              <a:defRPr sz="1100"/>
            </a:lvl5pPr>
            <a:lvl6pPr lvl="5">
              <a:spcBef>
                <a:spcPts val="0"/>
              </a:spcBef>
              <a:spcAft>
                <a:spcPts val="0"/>
              </a:spcAft>
              <a:buSzPts val="900"/>
              <a:buFont typeface="Arial"/>
              <a:buNone/>
              <a:defRPr sz="1100"/>
            </a:lvl6pPr>
            <a:lvl7pPr lvl="6">
              <a:spcBef>
                <a:spcPts val="0"/>
              </a:spcBef>
              <a:spcAft>
                <a:spcPts val="0"/>
              </a:spcAft>
              <a:buSzPts val="900"/>
              <a:buFont typeface="Arial"/>
              <a:buNone/>
              <a:defRPr sz="1100"/>
            </a:lvl7pPr>
            <a:lvl8pPr lvl="7">
              <a:spcBef>
                <a:spcPts val="0"/>
              </a:spcBef>
              <a:spcAft>
                <a:spcPts val="0"/>
              </a:spcAft>
              <a:buSzPts val="900"/>
              <a:buFont typeface="Arial"/>
              <a:buNone/>
              <a:defRPr sz="1100"/>
            </a:lvl8pPr>
            <a:lvl9pPr lvl="8">
              <a:spcBef>
                <a:spcPts val="0"/>
              </a:spcBef>
              <a:spcAft>
                <a:spcPts val="0"/>
              </a:spcAft>
              <a:buSzPts val="900"/>
              <a:buFont typeface="Arial"/>
              <a:buNone/>
              <a:defRPr sz="1100"/>
            </a:lvl9pPr>
          </a:lstStyle>
          <a:p/>
        </p:txBody>
      </p:sp>
      <p:cxnSp>
        <p:nvCxnSpPr>
          <p:cNvPr id="11" name="Google Shape;11;p2"/>
          <p:cNvCxnSpPr/>
          <p:nvPr/>
        </p:nvCxnSpPr>
        <p:spPr>
          <a:xfrm>
            <a:off x="3108629" y="2700340"/>
            <a:ext cx="2921100" cy="0"/>
          </a:xfrm>
          <a:prstGeom prst="straightConnector1">
            <a:avLst/>
          </a:prstGeom>
          <a:noFill/>
          <a:ln cap="flat" cmpd="sng" w="38100">
            <a:solidFill>
              <a:schemeClr val="lt2"/>
            </a:solidFill>
            <a:prstDash val="solid"/>
            <a:round/>
            <a:headEnd len="sm" w="sm" type="none"/>
            <a:tailEnd len="sm" w="sm" type="none"/>
          </a:ln>
        </p:spPr>
      </p:cxnSp>
      <p:sp>
        <p:nvSpPr>
          <p:cNvPr id="12" name="Google Shape;12;p2"/>
          <p:cNvSpPr txBox="1"/>
          <p:nvPr>
            <p:ph idx="1" type="body"/>
          </p:nvPr>
        </p:nvSpPr>
        <p:spPr>
          <a:xfrm>
            <a:off x="682826" y="2845878"/>
            <a:ext cx="7772700" cy="1058700"/>
          </a:xfrm>
          <a:prstGeom prst="rect">
            <a:avLst/>
          </a:prstGeom>
          <a:noFill/>
          <a:ln>
            <a:noFill/>
          </a:ln>
        </p:spPr>
        <p:txBody>
          <a:bodyPr anchorCtr="0" anchor="t" bIns="57150" lIns="57150" spcFirstLastPara="1" rIns="57150" wrap="square" tIns="57150">
            <a:noAutofit/>
          </a:bodyPr>
          <a:lstStyle>
            <a:lvl1pPr indent="-228600" lvl="0" marL="457200" marR="0" rtl="0" algn="ctr">
              <a:lnSpc>
                <a:spcPct val="100000"/>
              </a:lnSpc>
              <a:spcBef>
                <a:spcPts val="0"/>
              </a:spcBef>
              <a:spcAft>
                <a:spcPts val="0"/>
              </a:spcAft>
              <a:buClr>
                <a:schemeClr val="lt2"/>
              </a:buClr>
              <a:buSzPts val="2000"/>
              <a:buFont typeface="Arial"/>
              <a:buNone/>
              <a:defRPr b="0" i="0" sz="2000" u="none" cap="none" strike="noStrike">
                <a:solidFill>
                  <a:schemeClr val="lt2"/>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49"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pic>
        <p:nvPicPr>
          <p:cNvPr id="13" name="Google Shape;13;p2"/>
          <p:cNvPicPr preferRelativeResize="0"/>
          <p:nvPr/>
        </p:nvPicPr>
        <p:blipFill rotWithShape="1">
          <a:blip r:embed="rId2">
            <a:alphaModFix/>
          </a:blip>
          <a:srcRect b="0" l="0" r="0" t="0"/>
          <a:stretch/>
        </p:blipFill>
        <p:spPr>
          <a:xfrm>
            <a:off x="3903472" y="4346749"/>
            <a:ext cx="1331407" cy="511605"/>
          </a:xfrm>
          <a:prstGeom prst="rect">
            <a:avLst/>
          </a:prstGeom>
          <a:noFill/>
          <a:ln>
            <a:noFill/>
          </a:ln>
        </p:spPr>
      </p:pic>
      <p:sp>
        <p:nvSpPr>
          <p:cNvPr id="14" name="Google Shape;14;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2"/>
                </a:solidFill>
              </a:defRPr>
            </a:lvl1pPr>
            <a:lvl2pPr lvl="1">
              <a:buNone/>
              <a:defRPr>
                <a:solidFill>
                  <a:schemeClr val="lt2"/>
                </a:solidFill>
              </a:defRPr>
            </a:lvl2pPr>
            <a:lvl3pPr lvl="2">
              <a:buNone/>
              <a:defRPr>
                <a:solidFill>
                  <a:schemeClr val="lt2"/>
                </a:solidFill>
              </a:defRPr>
            </a:lvl3pPr>
            <a:lvl4pPr lvl="3">
              <a:buNone/>
              <a:defRPr>
                <a:solidFill>
                  <a:schemeClr val="lt2"/>
                </a:solidFill>
              </a:defRPr>
            </a:lvl4pPr>
            <a:lvl5pPr lvl="4">
              <a:buNone/>
              <a:defRPr>
                <a:solidFill>
                  <a:schemeClr val="lt2"/>
                </a:solidFill>
              </a:defRPr>
            </a:lvl5pPr>
            <a:lvl6pPr lvl="5">
              <a:buNone/>
              <a:defRPr>
                <a:solidFill>
                  <a:schemeClr val="lt2"/>
                </a:solidFill>
              </a:defRPr>
            </a:lvl6pPr>
            <a:lvl7pPr lvl="6">
              <a:buNone/>
              <a:defRPr>
                <a:solidFill>
                  <a:schemeClr val="lt2"/>
                </a:solidFill>
              </a:defRPr>
            </a:lvl7pPr>
            <a:lvl8pPr lvl="7">
              <a:buNone/>
              <a:defRPr>
                <a:solidFill>
                  <a:schemeClr val="lt2"/>
                </a:solidFill>
              </a:defRPr>
            </a:lvl8pPr>
            <a:lvl9pPr lvl="8">
              <a:buNone/>
              <a:defRPr>
                <a:solidFill>
                  <a:schemeClr val="lt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cSld name="Text Slide">
    <p:spTree>
      <p:nvGrpSpPr>
        <p:cNvPr id="15" name="Shape 15"/>
        <p:cNvGrpSpPr/>
        <p:nvPr/>
      </p:nvGrpSpPr>
      <p:grpSpPr>
        <a:xfrm>
          <a:off x="0" y="0"/>
          <a:ext cx="0" cy="0"/>
          <a:chOff x="0" y="0"/>
          <a:chExt cx="0" cy="0"/>
        </a:xfrm>
      </p:grpSpPr>
      <p:sp>
        <p:nvSpPr>
          <p:cNvPr id="16" name="Google Shape;16;p3"/>
          <p:cNvSpPr txBox="1"/>
          <p:nvPr>
            <p:ph type="title"/>
          </p:nvPr>
        </p:nvSpPr>
        <p:spPr>
          <a:xfrm>
            <a:off x="457200" y="205979"/>
            <a:ext cx="8229600" cy="857100"/>
          </a:xfrm>
          <a:prstGeom prst="rect">
            <a:avLst/>
          </a:prstGeom>
          <a:noFill/>
          <a:ln>
            <a:noFill/>
          </a:ln>
        </p:spPr>
        <p:txBody>
          <a:bodyPr anchorCtr="0" anchor="ctr" bIns="57150" lIns="57150" spcFirstLastPara="1" rIns="57150" wrap="square" tIns="57150">
            <a:noAutofit/>
          </a:bodyPr>
          <a:lstStyle>
            <a:lvl1pPr lvl="0" marR="0" rtl="0" algn="ctr">
              <a:lnSpc>
                <a:spcPct val="100000"/>
              </a:lnSpc>
              <a:spcBef>
                <a:spcPts val="0"/>
              </a:spcBef>
              <a:spcAft>
                <a:spcPts val="0"/>
              </a:spcAft>
              <a:buClr>
                <a:srgbClr val="678594"/>
              </a:buClr>
              <a:buSzPts val="975"/>
              <a:buFont typeface="Proxima Nova"/>
              <a:buNone/>
              <a:defRPr b="0" i="0" sz="3900" u="none" cap="none" strike="noStrike">
                <a:solidFill>
                  <a:srgbClr val="678594"/>
                </a:solidFill>
                <a:latin typeface="Proxima Nova"/>
                <a:ea typeface="Proxima Nova"/>
                <a:cs typeface="Proxima Nova"/>
                <a:sym typeface="Proxima Nova"/>
              </a:defRPr>
            </a:lvl1pPr>
            <a:lvl2pPr lvl="1">
              <a:spcBef>
                <a:spcPts val="0"/>
              </a:spcBef>
              <a:spcAft>
                <a:spcPts val="0"/>
              </a:spcAft>
              <a:buSzPts val="900"/>
              <a:buFont typeface="Arial"/>
              <a:buNone/>
              <a:defRPr sz="1100"/>
            </a:lvl2pPr>
            <a:lvl3pPr lvl="2">
              <a:spcBef>
                <a:spcPts val="0"/>
              </a:spcBef>
              <a:spcAft>
                <a:spcPts val="0"/>
              </a:spcAft>
              <a:buSzPts val="900"/>
              <a:buFont typeface="Arial"/>
              <a:buNone/>
              <a:defRPr sz="1100"/>
            </a:lvl3pPr>
            <a:lvl4pPr lvl="3">
              <a:spcBef>
                <a:spcPts val="0"/>
              </a:spcBef>
              <a:spcAft>
                <a:spcPts val="0"/>
              </a:spcAft>
              <a:buSzPts val="900"/>
              <a:buFont typeface="Arial"/>
              <a:buNone/>
              <a:defRPr sz="1100"/>
            </a:lvl4pPr>
            <a:lvl5pPr lvl="4">
              <a:spcBef>
                <a:spcPts val="0"/>
              </a:spcBef>
              <a:spcAft>
                <a:spcPts val="0"/>
              </a:spcAft>
              <a:buSzPts val="900"/>
              <a:buFont typeface="Arial"/>
              <a:buNone/>
              <a:defRPr sz="1100"/>
            </a:lvl5pPr>
            <a:lvl6pPr lvl="5">
              <a:spcBef>
                <a:spcPts val="0"/>
              </a:spcBef>
              <a:spcAft>
                <a:spcPts val="0"/>
              </a:spcAft>
              <a:buSzPts val="900"/>
              <a:buFont typeface="Arial"/>
              <a:buNone/>
              <a:defRPr sz="1100"/>
            </a:lvl6pPr>
            <a:lvl7pPr lvl="6">
              <a:spcBef>
                <a:spcPts val="0"/>
              </a:spcBef>
              <a:spcAft>
                <a:spcPts val="0"/>
              </a:spcAft>
              <a:buSzPts val="900"/>
              <a:buFont typeface="Arial"/>
              <a:buNone/>
              <a:defRPr sz="1100"/>
            </a:lvl7pPr>
            <a:lvl8pPr lvl="7">
              <a:spcBef>
                <a:spcPts val="0"/>
              </a:spcBef>
              <a:spcAft>
                <a:spcPts val="0"/>
              </a:spcAft>
              <a:buSzPts val="900"/>
              <a:buFont typeface="Arial"/>
              <a:buNone/>
              <a:defRPr sz="1100"/>
            </a:lvl8pPr>
            <a:lvl9pPr lvl="8">
              <a:spcBef>
                <a:spcPts val="0"/>
              </a:spcBef>
              <a:spcAft>
                <a:spcPts val="0"/>
              </a:spcAft>
              <a:buSzPts val="900"/>
              <a:buFont typeface="Arial"/>
              <a:buNone/>
              <a:defRPr sz="1100"/>
            </a:lvl9pPr>
          </a:lstStyle>
          <a:p/>
        </p:txBody>
      </p:sp>
      <p:sp>
        <p:nvSpPr>
          <p:cNvPr id="17" name="Google Shape;17;p3"/>
          <p:cNvSpPr/>
          <p:nvPr/>
        </p:nvSpPr>
        <p:spPr>
          <a:xfrm>
            <a:off x="0" y="5082857"/>
            <a:ext cx="9144000" cy="68700"/>
          </a:xfrm>
          <a:prstGeom prst="rect">
            <a:avLst/>
          </a:prstGeom>
          <a:solidFill>
            <a:schemeClr val="accent4"/>
          </a:solidFill>
          <a:ln>
            <a:noFill/>
          </a:ln>
        </p:spPr>
        <p:txBody>
          <a:bodyPr anchorCtr="0" anchor="ctr" bIns="28575" lIns="57150" spcFirstLastPara="1" rIns="57150" wrap="square" tIns="2857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8" name="Google Shape;18;p3"/>
          <p:cNvSpPr txBox="1"/>
          <p:nvPr>
            <p:ph idx="1" type="body"/>
          </p:nvPr>
        </p:nvSpPr>
        <p:spPr>
          <a:xfrm>
            <a:off x="457200" y="1411299"/>
            <a:ext cx="8229600" cy="3056400"/>
          </a:xfrm>
          <a:prstGeom prst="rect">
            <a:avLst/>
          </a:prstGeom>
          <a:noFill/>
          <a:ln>
            <a:noFill/>
          </a:ln>
        </p:spPr>
        <p:txBody>
          <a:bodyPr anchorCtr="0" anchor="t" bIns="57150" lIns="57150" spcFirstLastPara="1" rIns="57150" wrap="square" tIns="57150">
            <a:noAutofit/>
          </a:bodyPr>
          <a:lstStyle>
            <a:lvl1pPr indent="-342900" lvl="0" marL="457200" marR="0" rtl="0" algn="l">
              <a:lnSpc>
                <a:spcPct val="100000"/>
              </a:lnSpc>
              <a:spcBef>
                <a:spcPts val="0"/>
              </a:spcBef>
              <a:spcAft>
                <a:spcPts val="0"/>
              </a:spcAft>
              <a:buClr>
                <a:schemeClr val="lt2"/>
              </a:buClr>
              <a:buSzPts val="1800"/>
              <a:buFont typeface="Arial"/>
              <a:buChar char="•"/>
              <a:defRPr b="0" i="0" sz="1500" u="none" cap="none" strike="noStrike">
                <a:solidFill>
                  <a:schemeClr val="lt2"/>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49"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pic>
        <p:nvPicPr>
          <p:cNvPr id="19" name="Google Shape;19;p3"/>
          <p:cNvPicPr preferRelativeResize="0"/>
          <p:nvPr/>
        </p:nvPicPr>
        <p:blipFill rotWithShape="1">
          <a:blip r:embed="rId2">
            <a:alphaModFix/>
          </a:blip>
          <a:srcRect b="0" l="0" r="0" t="0"/>
          <a:stretch/>
        </p:blipFill>
        <p:spPr>
          <a:xfrm>
            <a:off x="8129116" y="4619228"/>
            <a:ext cx="821453" cy="315650"/>
          </a:xfrm>
          <a:prstGeom prst="rect">
            <a:avLst/>
          </a:prstGeom>
          <a:noFill/>
          <a:ln>
            <a:noFill/>
          </a:ln>
        </p:spPr>
      </p:pic>
      <p:sp>
        <p:nvSpPr>
          <p:cNvPr id="20" name="Google Shape;20;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2"/>
                </a:solidFill>
              </a:defRPr>
            </a:lvl1pPr>
            <a:lvl2pPr lvl="1">
              <a:buNone/>
              <a:defRPr>
                <a:solidFill>
                  <a:schemeClr val="lt2"/>
                </a:solidFill>
              </a:defRPr>
            </a:lvl2pPr>
            <a:lvl3pPr lvl="2">
              <a:buNone/>
              <a:defRPr>
                <a:solidFill>
                  <a:schemeClr val="lt2"/>
                </a:solidFill>
              </a:defRPr>
            </a:lvl3pPr>
            <a:lvl4pPr lvl="3">
              <a:buNone/>
              <a:defRPr>
                <a:solidFill>
                  <a:schemeClr val="lt2"/>
                </a:solidFill>
              </a:defRPr>
            </a:lvl4pPr>
            <a:lvl5pPr lvl="4">
              <a:buNone/>
              <a:defRPr>
                <a:solidFill>
                  <a:schemeClr val="lt2"/>
                </a:solidFill>
              </a:defRPr>
            </a:lvl5pPr>
            <a:lvl6pPr lvl="5">
              <a:buNone/>
              <a:defRPr>
                <a:solidFill>
                  <a:schemeClr val="lt2"/>
                </a:solidFill>
              </a:defRPr>
            </a:lvl6pPr>
            <a:lvl7pPr lvl="6">
              <a:buNone/>
              <a:defRPr>
                <a:solidFill>
                  <a:schemeClr val="lt2"/>
                </a:solidFill>
              </a:defRPr>
            </a:lvl7pPr>
            <a:lvl8pPr lvl="7">
              <a:buNone/>
              <a:defRPr>
                <a:solidFill>
                  <a:schemeClr val="lt2"/>
                </a:solidFill>
              </a:defRPr>
            </a:lvl8pPr>
            <a:lvl9pPr lvl="8">
              <a:buNone/>
              <a:defRPr>
                <a:solidFill>
                  <a:schemeClr val="lt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21" name="Shape 21"/>
        <p:cNvGrpSpPr/>
        <p:nvPr/>
      </p:nvGrpSpPr>
      <p:grpSpPr>
        <a:xfrm>
          <a:off x="0" y="0"/>
          <a:ext cx="0" cy="0"/>
          <a:chOff x="0" y="0"/>
          <a:chExt cx="0" cy="0"/>
        </a:xfrm>
      </p:grpSpPr>
      <p:sp>
        <p:nvSpPr>
          <p:cNvPr id="22" name="Google Shape;22;p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678594"/>
              </a:buClr>
              <a:buSzPts val="2400"/>
              <a:buFont typeface="Proxima Nova"/>
              <a:buNone/>
              <a:defRPr b="0" i="0" sz="2400" u="none" cap="none" strike="noStrike">
                <a:solidFill>
                  <a:srgbClr val="678594"/>
                </a:solidFill>
                <a:latin typeface="Proxima Nova"/>
                <a:ea typeface="Proxima Nova"/>
                <a:cs typeface="Proxima Nova"/>
                <a:sym typeface="Proxima Nova"/>
              </a:defRPr>
            </a:lvl1pPr>
            <a:lvl2pPr lvl="1">
              <a:spcBef>
                <a:spcPts val="0"/>
              </a:spcBef>
              <a:spcAft>
                <a:spcPts val="0"/>
              </a:spcAft>
              <a:buSzPts val="2400"/>
              <a:buFont typeface="Arial"/>
              <a:buNone/>
              <a:defRPr sz="2400"/>
            </a:lvl2pPr>
            <a:lvl3pPr lvl="2">
              <a:spcBef>
                <a:spcPts val="0"/>
              </a:spcBef>
              <a:spcAft>
                <a:spcPts val="0"/>
              </a:spcAft>
              <a:buSzPts val="2400"/>
              <a:buFont typeface="Arial"/>
              <a:buNone/>
              <a:defRPr sz="2400"/>
            </a:lvl3pPr>
            <a:lvl4pPr lvl="3">
              <a:spcBef>
                <a:spcPts val="0"/>
              </a:spcBef>
              <a:spcAft>
                <a:spcPts val="0"/>
              </a:spcAft>
              <a:buSzPts val="2400"/>
              <a:buFont typeface="Arial"/>
              <a:buNone/>
              <a:defRPr sz="2400"/>
            </a:lvl4pPr>
            <a:lvl5pPr lvl="4">
              <a:spcBef>
                <a:spcPts val="0"/>
              </a:spcBef>
              <a:spcAft>
                <a:spcPts val="0"/>
              </a:spcAft>
              <a:buSzPts val="2400"/>
              <a:buFont typeface="Arial"/>
              <a:buNone/>
              <a:defRPr sz="2400"/>
            </a:lvl5pPr>
            <a:lvl6pPr lvl="5">
              <a:spcBef>
                <a:spcPts val="0"/>
              </a:spcBef>
              <a:spcAft>
                <a:spcPts val="0"/>
              </a:spcAft>
              <a:buSzPts val="2400"/>
              <a:buFont typeface="Arial"/>
              <a:buNone/>
              <a:defRPr sz="2400"/>
            </a:lvl6pPr>
            <a:lvl7pPr lvl="6">
              <a:spcBef>
                <a:spcPts val="0"/>
              </a:spcBef>
              <a:spcAft>
                <a:spcPts val="0"/>
              </a:spcAft>
              <a:buSzPts val="2400"/>
              <a:buFont typeface="Arial"/>
              <a:buNone/>
              <a:defRPr sz="2400"/>
            </a:lvl7pPr>
            <a:lvl8pPr lvl="7">
              <a:spcBef>
                <a:spcPts val="0"/>
              </a:spcBef>
              <a:spcAft>
                <a:spcPts val="0"/>
              </a:spcAft>
              <a:buSzPts val="2400"/>
              <a:buFont typeface="Arial"/>
              <a:buNone/>
              <a:defRPr sz="2400"/>
            </a:lvl8pPr>
            <a:lvl9pPr lvl="8">
              <a:spcBef>
                <a:spcPts val="0"/>
              </a:spcBef>
              <a:spcAft>
                <a:spcPts val="0"/>
              </a:spcAft>
              <a:buSzPts val="2400"/>
              <a:buFont typeface="Arial"/>
              <a:buNone/>
              <a:defRPr sz="2400"/>
            </a:lvl9pPr>
          </a:lstStyle>
          <a:p/>
        </p:txBody>
      </p:sp>
      <p:sp>
        <p:nvSpPr>
          <p:cNvPr id="23" name="Google Shape;23;p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chemeClr val="lt2"/>
              </a:buClr>
              <a:buSzPts val="1200"/>
              <a:buFont typeface="Arial"/>
              <a:buChar char="●"/>
              <a:defRPr b="0" i="0" sz="1200" u="none" cap="none" strike="noStrike">
                <a:solidFill>
                  <a:schemeClr val="accent5"/>
                </a:solidFill>
                <a:latin typeface="Proxima Nova"/>
                <a:ea typeface="Proxima Nova"/>
                <a:cs typeface="Proxima Nova"/>
                <a:sym typeface="Proxima Nova"/>
              </a:defRPr>
            </a:lvl1pPr>
            <a:lvl2pPr indent="-304800" lvl="1" marL="914400" marR="0" rtl="0" algn="l">
              <a:lnSpc>
                <a:spcPct val="100000"/>
              </a:lnSpc>
              <a:spcBef>
                <a:spcPts val="1600"/>
              </a:spcBef>
              <a:spcAft>
                <a:spcPts val="0"/>
              </a:spcAft>
              <a:buClr>
                <a:schemeClr val="lt2"/>
              </a:buClr>
              <a:buSzPts val="1200"/>
              <a:buFont typeface="Noto Sans Symbols"/>
              <a:buChar char="○"/>
              <a:defRPr b="0" i="0" sz="1200" u="none" cap="none" strike="noStrike">
                <a:solidFill>
                  <a:schemeClr val="accent5"/>
                </a:solidFill>
                <a:latin typeface="Proxima Nova"/>
                <a:ea typeface="Proxima Nova"/>
                <a:cs typeface="Proxima Nova"/>
                <a:sym typeface="Proxima Nova"/>
              </a:defRPr>
            </a:lvl2pPr>
            <a:lvl3pPr indent="-304800" lvl="2" marL="1371600" marR="0" rtl="0" algn="l">
              <a:lnSpc>
                <a:spcPct val="100000"/>
              </a:lnSpc>
              <a:spcBef>
                <a:spcPts val="1600"/>
              </a:spcBef>
              <a:spcAft>
                <a:spcPts val="0"/>
              </a:spcAft>
              <a:buClr>
                <a:schemeClr val="lt2"/>
              </a:buClr>
              <a:buSzPts val="1200"/>
              <a:buFont typeface="Merriweather Sans"/>
              <a:buChar char="■"/>
              <a:defRPr b="0" i="0" sz="12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600"/>
              </a:spcBef>
              <a:spcAft>
                <a:spcPts val="0"/>
              </a:spcAft>
              <a:buClr>
                <a:schemeClr val="lt2"/>
              </a:buClr>
              <a:buSzPts val="1200"/>
              <a:buFont typeface="Arial"/>
              <a:buChar char="●"/>
              <a:defRPr b="0" i="0" sz="1200" u="none" cap="none" strike="noStrike">
                <a:solidFill>
                  <a:schemeClr val="accent5"/>
                </a:solidFill>
                <a:latin typeface="Proxima Nova"/>
                <a:ea typeface="Proxima Nova"/>
                <a:cs typeface="Proxima Nova"/>
                <a:sym typeface="Proxima Nova"/>
              </a:defRPr>
            </a:lvl4pPr>
            <a:lvl5pPr indent="-304800" lvl="4" marL="2286000" marR="0" rtl="0" algn="l">
              <a:lnSpc>
                <a:spcPct val="100000"/>
              </a:lnSpc>
              <a:spcBef>
                <a:spcPts val="1600"/>
              </a:spcBef>
              <a:spcAft>
                <a:spcPts val="0"/>
              </a:spcAft>
              <a:buClr>
                <a:schemeClr val="lt2"/>
              </a:buClr>
              <a:buSzPts val="1200"/>
              <a:buFont typeface="Noto Sans Symbols"/>
              <a:buChar char="○"/>
              <a:defRPr b="0" i="0" sz="12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600"/>
              </a:spcBef>
              <a:spcAft>
                <a:spcPts val="0"/>
              </a:spcAft>
              <a:buClr>
                <a:schemeClr val="lt2"/>
              </a:buClr>
              <a:buSzPts val="1200"/>
              <a:buFont typeface="Merriweather Sans"/>
              <a:buChar char="■"/>
              <a:defRPr b="0" i="0" sz="1200" u="none" cap="none" strike="noStrike">
                <a:solidFill>
                  <a:schemeClr val="dk1"/>
                </a:solidFill>
                <a:latin typeface="Proxima Nova"/>
                <a:ea typeface="Proxima Nova"/>
                <a:cs typeface="Proxima Nova"/>
                <a:sym typeface="Proxima Nova"/>
              </a:defRPr>
            </a:lvl6pPr>
            <a:lvl7pPr indent="-304800" lvl="6" marL="3200400" marR="0" rtl="0" algn="l">
              <a:lnSpc>
                <a:spcPct val="100000"/>
              </a:lnSpc>
              <a:spcBef>
                <a:spcPts val="1600"/>
              </a:spcBef>
              <a:spcAft>
                <a:spcPts val="0"/>
              </a:spcAft>
              <a:buClr>
                <a:schemeClr val="lt2"/>
              </a:buClr>
              <a:buSzPts val="1200"/>
              <a:buFont typeface="Arial"/>
              <a:buChar char="●"/>
              <a:defRPr b="0" i="0" sz="1200" u="none" cap="none" strike="noStrike">
                <a:solidFill>
                  <a:schemeClr val="dk1"/>
                </a:solidFill>
                <a:latin typeface="Proxima Nova"/>
                <a:ea typeface="Proxima Nova"/>
                <a:cs typeface="Proxima Nova"/>
                <a:sym typeface="Proxima Nova"/>
              </a:defRPr>
            </a:lvl7pPr>
            <a:lvl8pPr indent="-304800" lvl="7" marL="3657600" marR="0" rtl="0" algn="l">
              <a:lnSpc>
                <a:spcPct val="100000"/>
              </a:lnSpc>
              <a:spcBef>
                <a:spcPts val="1600"/>
              </a:spcBef>
              <a:spcAft>
                <a:spcPts val="0"/>
              </a:spcAft>
              <a:buClr>
                <a:schemeClr val="lt2"/>
              </a:buClr>
              <a:buSzPts val="1200"/>
              <a:buFont typeface="Noto Sans Symbols"/>
              <a:buChar char="○"/>
              <a:defRPr b="0" i="0" sz="1200" u="none" cap="none" strike="noStrike">
                <a:solidFill>
                  <a:schemeClr val="dk1"/>
                </a:solidFill>
                <a:latin typeface="Proxima Nova"/>
                <a:ea typeface="Proxima Nova"/>
                <a:cs typeface="Proxima Nova"/>
                <a:sym typeface="Proxima Nova"/>
              </a:defRPr>
            </a:lvl8pPr>
            <a:lvl9pPr indent="-304800" lvl="8" marL="4114800" marR="0" rtl="0" algn="l">
              <a:lnSpc>
                <a:spcPct val="100000"/>
              </a:lnSpc>
              <a:spcBef>
                <a:spcPts val="1600"/>
              </a:spcBef>
              <a:spcAft>
                <a:spcPts val="1600"/>
              </a:spcAft>
              <a:buClr>
                <a:schemeClr val="lt2"/>
              </a:buClr>
              <a:buSzPts val="1200"/>
              <a:buFont typeface="Merriweather Sans"/>
              <a:buChar char="■"/>
              <a:defRPr b="0" i="0" sz="1200" u="none" cap="none" strike="noStrike">
                <a:solidFill>
                  <a:schemeClr val="dk1"/>
                </a:solidFill>
                <a:latin typeface="Proxima Nova"/>
                <a:ea typeface="Proxima Nova"/>
                <a:cs typeface="Proxima Nova"/>
                <a:sym typeface="Proxima Nova"/>
              </a:defRPr>
            </a:lvl9pPr>
          </a:lstStyle>
          <a:p/>
        </p:txBody>
      </p:sp>
      <p:sp>
        <p:nvSpPr>
          <p:cNvPr id="24" name="Google Shape;24;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w/Subheadings 3 1 1 1">
  <p:cSld name="1_Text Slide w/Subheadings 3 1 1 1">
    <p:spTree>
      <p:nvGrpSpPr>
        <p:cNvPr id="25" name="Shape 25"/>
        <p:cNvGrpSpPr/>
        <p:nvPr/>
      </p:nvGrpSpPr>
      <p:grpSpPr>
        <a:xfrm>
          <a:off x="0" y="0"/>
          <a:ext cx="0" cy="0"/>
          <a:chOff x="0" y="0"/>
          <a:chExt cx="0" cy="0"/>
        </a:xfrm>
      </p:grpSpPr>
      <p:sp>
        <p:nvSpPr>
          <p:cNvPr id="26" name="Google Shape;26;p5"/>
          <p:cNvSpPr/>
          <p:nvPr/>
        </p:nvSpPr>
        <p:spPr>
          <a:xfrm>
            <a:off x="0" y="0"/>
            <a:ext cx="3494400" cy="5143500"/>
          </a:xfrm>
          <a:prstGeom prst="rect">
            <a:avLst/>
          </a:prstGeom>
          <a:solidFill>
            <a:schemeClr val="accent2"/>
          </a:solidFill>
          <a:ln>
            <a:noFill/>
          </a:ln>
        </p:spPr>
        <p:txBody>
          <a:bodyPr anchorCtr="0" anchor="ctr" bIns="28575" lIns="57150" spcFirstLastPara="1" rIns="57150" wrap="square" tIns="2857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27" name="Google Shape;27;p5"/>
          <p:cNvSpPr txBox="1"/>
          <p:nvPr>
            <p:ph idx="1" type="body"/>
          </p:nvPr>
        </p:nvSpPr>
        <p:spPr>
          <a:xfrm>
            <a:off x="187724" y="2095047"/>
            <a:ext cx="3130500" cy="948600"/>
          </a:xfrm>
          <a:prstGeom prst="rect">
            <a:avLst/>
          </a:prstGeom>
          <a:noFill/>
          <a:ln>
            <a:noFill/>
          </a:ln>
        </p:spPr>
        <p:txBody>
          <a:bodyPr anchorCtr="0" anchor="t" bIns="57150" lIns="57150" spcFirstLastPara="1" rIns="57150" wrap="square" tIns="57150">
            <a:noAutofit/>
          </a:bodyPr>
          <a:lstStyle>
            <a:lvl1pPr indent="-228600" lvl="0" marL="457200" marR="0" rtl="0" algn="ctr">
              <a:lnSpc>
                <a:spcPct val="100000"/>
              </a:lnSpc>
              <a:spcBef>
                <a:spcPts val="0"/>
              </a:spcBef>
              <a:spcAft>
                <a:spcPts val="0"/>
              </a:spcAft>
              <a:buClr>
                <a:schemeClr val="lt2"/>
              </a:buClr>
              <a:buSzPts val="3000"/>
              <a:buFont typeface="Arial"/>
              <a:buNone/>
              <a:defRPr b="0" i="0" sz="3000" u="none" cap="none" strike="noStrike">
                <a:solidFill>
                  <a:schemeClr val="lt1"/>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49"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sp>
        <p:nvSpPr>
          <p:cNvPr id="28" name="Google Shape;28;p5"/>
          <p:cNvSpPr txBox="1"/>
          <p:nvPr>
            <p:ph idx="2" type="body"/>
          </p:nvPr>
        </p:nvSpPr>
        <p:spPr>
          <a:xfrm>
            <a:off x="3917555" y="319800"/>
            <a:ext cx="4691399" cy="330900"/>
          </a:xfrm>
          <a:prstGeom prst="rect">
            <a:avLst/>
          </a:prstGeom>
          <a:noFill/>
          <a:ln>
            <a:noFill/>
          </a:ln>
        </p:spPr>
        <p:txBody>
          <a:bodyPr anchorCtr="0" anchor="t" bIns="57150" lIns="57150" spcFirstLastPara="1" rIns="57150" wrap="square" tIns="57150">
            <a:noAutofit/>
          </a:bodyPr>
          <a:lstStyle>
            <a:lvl1pPr indent="-228600" lvl="0" marL="457200" marR="0" rtl="0" algn="l">
              <a:lnSpc>
                <a:spcPct val="100000"/>
              </a:lnSpc>
              <a:spcBef>
                <a:spcPts val="0"/>
              </a:spcBef>
              <a:spcAft>
                <a:spcPts val="0"/>
              </a:spcAft>
              <a:buClr>
                <a:schemeClr val="lt2"/>
              </a:buClr>
              <a:buSzPts val="1800"/>
              <a:buFont typeface="Arial"/>
              <a:buNone/>
              <a:defRPr b="1" i="0" sz="1500" u="none" cap="none" strike="noStrike">
                <a:solidFill>
                  <a:schemeClr val="lt2"/>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49"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sp>
        <p:nvSpPr>
          <p:cNvPr id="29" name="Google Shape;29;p5"/>
          <p:cNvSpPr txBox="1"/>
          <p:nvPr>
            <p:ph idx="3" type="body"/>
          </p:nvPr>
        </p:nvSpPr>
        <p:spPr>
          <a:xfrm>
            <a:off x="3917550" y="603489"/>
            <a:ext cx="4691400" cy="882000"/>
          </a:xfrm>
          <a:prstGeom prst="rect">
            <a:avLst/>
          </a:prstGeom>
          <a:noFill/>
          <a:ln>
            <a:noFill/>
          </a:ln>
        </p:spPr>
        <p:txBody>
          <a:bodyPr anchorCtr="0" anchor="t" bIns="57150" lIns="57150" spcFirstLastPara="1" rIns="57150" wrap="square" tIns="57150">
            <a:noAutofit/>
          </a:bodyPr>
          <a:lstStyle>
            <a:lvl1pPr indent="-342900" lvl="0" marL="457200" marR="0" rtl="0" algn="l">
              <a:lnSpc>
                <a:spcPct val="100000"/>
              </a:lnSpc>
              <a:spcBef>
                <a:spcPts val="0"/>
              </a:spcBef>
              <a:spcAft>
                <a:spcPts val="0"/>
              </a:spcAft>
              <a:buClr>
                <a:schemeClr val="lt2"/>
              </a:buClr>
              <a:buSzPts val="1800"/>
              <a:buFont typeface="Arial"/>
              <a:buChar char="•"/>
              <a:defRPr b="0" i="0" sz="1500" u="none" cap="none" strike="noStrike">
                <a:solidFill>
                  <a:schemeClr val="accent5"/>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49"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sp>
        <p:nvSpPr>
          <p:cNvPr id="30" name="Google Shape;30;p5"/>
          <p:cNvSpPr txBox="1"/>
          <p:nvPr>
            <p:ph idx="4" type="body"/>
          </p:nvPr>
        </p:nvSpPr>
        <p:spPr>
          <a:xfrm>
            <a:off x="3917555" y="1854254"/>
            <a:ext cx="4691399" cy="330900"/>
          </a:xfrm>
          <a:prstGeom prst="rect">
            <a:avLst/>
          </a:prstGeom>
          <a:noFill/>
          <a:ln>
            <a:noFill/>
          </a:ln>
        </p:spPr>
        <p:txBody>
          <a:bodyPr anchorCtr="0" anchor="t" bIns="57150" lIns="57150" spcFirstLastPara="1" rIns="57150" wrap="square" tIns="57150">
            <a:noAutofit/>
          </a:bodyPr>
          <a:lstStyle>
            <a:lvl1pPr indent="-228600" lvl="0" marL="457200" marR="0" rtl="0" algn="l">
              <a:lnSpc>
                <a:spcPct val="100000"/>
              </a:lnSpc>
              <a:spcBef>
                <a:spcPts val="0"/>
              </a:spcBef>
              <a:spcAft>
                <a:spcPts val="0"/>
              </a:spcAft>
              <a:buClr>
                <a:schemeClr val="lt2"/>
              </a:buClr>
              <a:buSzPts val="1800"/>
              <a:buFont typeface="Arial"/>
              <a:buNone/>
              <a:defRPr b="1" i="0" sz="1500" u="none" cap="none" strike="noStrike">
                <a:solidFill>
                  <a:schemeClr val="lt2"/>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49"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sp>
        <p:nvSpPr>
          <p:cNvPr id="31" name="Google Shape;31;p5"/>
          <p:cNvSpPr txBox="1"/>
          <p:nvPr>
            <p:ph idx="5" type="body"/>
          </p:nvPr>
        </p:nvSpPr>
        <p:spPr>
          <a:xfrm>
            <a:off x="3917550" y="2137943"/>
            <a:ext cx="4691400" cy="882000"/>
          </a:xfrm>
          <a:prstGeom prst="rect">
            <a:avLst/>
          </a:prstGeom>
          <a:noFill/>
          <a:ln>
            <a:noFill/>
          </a:ln>
        </p:spPr>
        <p:txBody>
          <a:bodyPr anchorCtr="0" anchor="t" bIns="57150" lIns="57150" spcFirstLastPara="1" rIns="57150" wrap="square" tIns="57150">
            <a:noAutofit/>
          </a:bodyPr>
          <a:lstStyle>
            <a:lvl1pPr indent="-342900" lvl="0" marL="457200" marR="0" rtl="0" algn="l">
              <a:lnSpc>
                <a:spcPct val="100000"/>
              </a:lnSpc>
              <a:spcBef>
                <a:spcPts val="0"/>
              </a:spcBef>
              <a:spcAft>
                <a:spcPts val="0"/>
              </a:spcAft>
              <a:buClr>
                <a:schemeClr val="lt2"/>
              </a:buClr>
              <a:buSzPts val="1800"/>
              <a:buFont typeface="Arial"/>
              <a:buChar char="•"/>
              <a:defRPr b="0" i="0" sz="1500" u="none" cap="none" strike="noStrike">
                <a:solidFill>
                  <a:schemeClr val="accent5"/>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49"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sp>
        <p:nvSpPr>
          <p:cNvPr id="32" name="Google Shape;32;p5"/>
          <p:cNvSpPr txBox="1"/>
          <p:nvPr>
            <p:ph idx="6" type="body"/>
          </p:nvPr>
        </p:nvSpPr>
        <p:spPr>
          <a:xfrm>
            <a:off x="3917555" y="3388708"/>
            <a:ext cx="4691399" cy="330900"/>
          </a:xfrm>
          <a:prstGeom prst="rect">
            <a:avLst/>
          </a:prstGeom>
          <a:noFill/>
          <a:ln>
            <a:noFill/>
          </a:ln>
        </p:spPr>
        <p:txBody>
          <a:bodyPr anchorCtr="0" anchor="t" bIns="57150" lIns="57150" spcFirstLastPara="1" rIns="57150" wrap="square" tIns="57150">
            <a:noAutofit/>
          </a:bodyPr>
          <a:lstStyle>
            <a:lvl1pPr indent="-228600" lvl="0" marL="457200" marR="0" rtl="0" algn="l">
              <a:lnSpc>
                <a:spcPct val="100000"/>
              </a:lnSpc>
              <a:spcBef>
                <a:spcPts val="0"/>
              </a:spcBef>
              <a:spcAft>
                <a:spcPts val="0"/>
              </a:spcAft>
              <a:buClr>
                <a:schemeClr val="lt2"/>
              </a:buClr>
              <a:buSzPts val="1800"/>
              <a:buFont typeface="Arial"/>
              <a:buNone/>
              <a:defRPr b="1" i="0" sz="1500" u="none" cap="none" strike="noStrike">
                <a:solidFill>
                  <a:schemeClr val="lt2"/>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49"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sp>
        <p:nvSpPr>
          <p:cNvPr id="33" name="Google Shape;33;p5"/>
          <p:cNvSpPr txBox="1"/>
          <p:nvPr>
            <p:ph idx="7" type="body"/>
          </p:nvPr>
        </p:nvSpPr>
        <p:spPr>
          <a:xfrm>
            <a:off x="3917550" y="3672397"/>
            <a:ext cx="4691400" cy="802200"/>
          </a:xfrm>
          <a:prstGeom prst="rect">
            <a:avLst/>
          </a:prstGeom>
          <a:noFill/>
          <a:ln>
            <a:noFill/>
          </a:ln>
        </p:spPr>
        <p:txBody>
          <a:bodyPr anchorCtr="0" anchor="t" bIns="57150" lIns="57150" spcFirstLastPara="1" rIns="57150" wrap="square" tIns="57150">
            <a:noAutofit/>
          </a:bodyPr>
          <a:lstStyle>
            <a:lvl1pPr indent="-342900" lvl="0" marL="457200" marR="0" rtl="0" algn="l">
              <a:lnSpc>
                <a:spcPct val="100000"/>
              </a:lnSpc>
              <a:spcBef>
                <a:spcPts val="0"/>
              </a:spcBef>
              <a:spcAft>
                <a:spcPts val="0"/>
              </a:spcAft>
              <a:buClr>
                <a:schemeClr val="lt2"/>
              </a:buClr>
              <a:buSzPts val="1800"/>
              <a:buFont typeface="Arial"/>
              <a:buChar char="•"/>
              <a:defRPr b="0" i="0" sz="1500" u="none" cap="none" strike="noStrike">
                <a:solidFill>
                  <a:schemeClr val="accent5"/>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49"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pic>
        <p:nvPicPr>
          <p:cNvPr id="34" name="Google Shape;34;p5"/>
          <p:cNvPicPr preferRelativeResize="0"/>
          <p:nvPr/>
        </p:nvPicPr>
        <p:blipFill rotWithShape="1">
          <a:blip r:embed="rId2">
            <a:alphaModFix/>
          </a:blip>
          <a:srcRect b="0" l="0" r="0" t="0"/>
          <a:stretch/>
        </p:blipFill>
        <p:spPr>
          <a:xfrm>
            <a:off x="8129116" y="4619228"/>
            <a:ext cx="821453" cy="315650"/>
          </a:xfrm>
          <a:prstGeom prst="rect">
            <a:avLst/>
          </a:prstGeom>
          <a:noFill/>
          <a:ln>
            <a:noFill/>
          </a:ln>
        </p:spPr>
      </p:pic>
      <p:sp>
        <p:nvSpPr>
          <p:cNvPr id="35" name="Google Shape;35;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9"/>
            <a:ext cx="8229600" cy="857100"/>
          </a:xfrm>
          <a:prstGeom prst="rect">
            <a:avLst/>
          </a:prstGeom>
          <a:noFill/>
          <a:ln>
            <a:noFill/>
          </a:ln>
        </p:spPr>
        <p:txBody>
          <a:bodyPr anchorCtr="0" anchor="ctr" bIns="57150" lIns="57150" spcFirstLastPara="1" rIns="57150" wrap="square" tIns="57150">
            <a:noAutofit/>
          </a:bodyPr>
          <a:lstStyle>
            <a:lvl1pPr lvl="0" marR="0" rtl="0" algn="ctr">
              <a:lnSpc>
                <a:spcPct val="100000"/>
              </a:lnSpc>
              <a:spcBef>
                <a:spcPts val="0"/>
              </a:spcBef>
              <a:spcAft>
                <a:spcPts val="0"/>
              </a:spcAft>
              <a:buClr>
                <a:srgbClr val="678594"/>
              </a:buClr>
              <a:buSzPts val="975"/>
              <a:buFont typeface="Proxima Nova"/>
              <a:buNone/>
              <a:defRPr b="0" i="0" sz="3900" u="none" cap="none" strike="noStrike">
                <a:solidFill>
                  <a:srgbClr val="678594"/>
                </a:solidFill>
                <a:latin typeface="Proxima Nova"/>
                <a:ea typeface="Proxima Nova"/>
                <a:cs typeface="Proxima Nova"/>
                <a:sym typeface="Proxima Nova"/>
              </a:defRPr>
            </a:lvl1pPr>
            <a:lvl2pPr lvl="1">
              <a:spcBef>
                <a:spcPts val="0"/>
              </a:spcBef>
              <a:spcAft>
                <a:spcPts val="0"/>
              </a:spcAft>
              <a:buSzPts val="900"/>
              <a:buFont typeface="Arial"/>
              <a:buNone/>
              <a:defRPr sz="1100"/>
            </a:lvl2pPr>
            <a:lvl3pPr lvl="2">
              <a:spcBef>
                <a:spcPts val="0"/>
              </a:spcBef>
              <a:spcAft>
                <a:spcPts val="0"/>
              </a:spcAft>
              <a:buSzPts val="900"/>
              <a:buFont typeface="Arial"/>
              <a:buNone/>
              <a:defRPr sz="1100"/>
            </a:lvl3pPr>
            <a:lvl4pPr lvl="3">
              <a:spcBef>
                <a:spcPts val="0"/>
              </a:spcBef>
              <a:spcAft>
                <a:spcPts val="0"/>
              </a:spcAft>
              <a:buSzPts val="900"/>
              <a:buFont typeface="Arial"/>
              <a:buNone/>
              <a:defRPr sz="1100"/>
            </a:lvl4pPr>
            <a:lvl5pPr lvl="4">
              <a:spcBef>
                <a:spcPts val="0"/>
              </a:spcBef>
              <a:spcAft>
                <a:spcPts val="0"/>
              </a:spcAft>
              <a:buSzPts val="900"/>
              <a:buFont typeface="Arial"/>
              <a:buNone/>
              <a:defRPr sz="1100"/>
            </a:lvl5pPr>
            <a:lvl6pPr lvl="5">
              <a:spcBef>
                <a:spcPts val="0"/>
              </a:spcBef>
              <a:spcAft>
                <a:spcPts val="0"/>
              </a:spcAft>
              <a:buSzPts val="900"/>
              <a:buFont typeface="Arial"/>
              <a:buNone/>
              <a:defRPr sz="1100"/>
            </a:lvl6pPr>
            <a:lvl7pPr lvl="6">
              <a:spcBef>
                <a:spcPts val="0"/>
              </a:spcBef>
              <a:spcAft>
                <a:spcPts val="0"/>
              </a:spcAft>
              <a:buSzPts val="900"/>
              <a:buFont typeface="Arial"/>
              <a:buNone/>
              <a:defRPr sz="1100"/>
            </a:lvl7pPr>
            <a:lvl8pPr lvl="7">
              <a:spcBef>
                <a:spcPts val="0"/>
              </a:spcBef>
              <a:spcAft>
                <a:spcPts val="0"/>
              </a:spcAft>
              <a:buSzPts val="900"/>
              <a:buFont typeface="Arial"/>
              <a:buNone/>
              <a:defRPr sz="1100"/>
            </a:lvl8pPr>
            <a:lvl9pPr lvl="8">
              <a:spcBef>
                <a:spcPts val="0"/>
              </a:spcBef>
              <a:spcAft>
                <a:spcPts val="0"/>
              </a:spcAft>
              <a:buSzPts val="900"/>
              <a:buFont typeface="Arial"/>
              <a:buNone/>
              <a:defRPr sz="1100"/>
            </a:lvl9pPr>
          </a:lstStyle>
          <a:p/>
        </p:txBody>
      </p:sp>
      <p:sp>
        <p:nvSpPr>
          <p:cNvPr id="7" name="Google Shape;7;p1"/>
          <p:cNvSpPr txBox="1"/>
          <p:nvPr>
            <p:ph idx="1" type="body"/>
          </p:nvPr>
        </p:nvSpPr>
        <p:spPr>
          <a:xfrm>
            <a:off x="457200" y="1200150"/>
            <a:ext cx="8229600" cy="3394500"/>
          </a:xfrm>
          <a:prstGeom prst="rect">
            <a:avLst/>
          </a:prstGeom>
          <a:noFill/>
          <a:ln>
            <a:noFill/>
          </a:ln>
        </p:spPr>
        <p:txBody>
          <a:bodyPr anchorCtr="0" anchor="t" bIns="57150" lIns="57150" spcFirstLastPara="1" rIns="57150" wrap="square" tIns="57150">
            <a:noAutofit/>
          </a:bodyPr>
          <a:lstStyle>
            <a:lvl1pPr indent="-342900" lvl="0" marL="457200" marR="0" rtl="0" algn="l">
              <a:lnSpc>
                <a:spcPct val="100000"/>
              </a:lnSpc>
              <a:spcBef>
                <a:spcPts val="1100"/>
              </a:spcBef>
              <a:spcAft>
                <a:spcPts val="0"/>
              </a:spcAft>
              <a:buClr>
                <a:schemeClr val="lt2"/>
              </a:buClr>
              <a:buSzPts val="1800"/>
              <a:buFont typeface="Arial"/>
              <a:buChar char="•"/>
              <a:defRPr b="0" i="0" sz="1500" u="none" cap="none" strike="noStrike">
                <a:solidFill>
                  <a:schemeClr val="accent5"/>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49"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accent5"/>
                </a:solidFill>
                <a:latin typeface="Proxima Nova"/>
                <a:ea typeface="Proxima Nova"/>
                <a:cs typeface="Proxima Nova"/>
                <a:sym typeface="Proxima Nova"/>
              </a:defRPr>
            </a:lvl1pPr>
            <a:lvl2pPr lvl="1" algn="r">
              <a:buNone/>
              <a:defRPr sz="1300">
                <a:solidFill>
                  <a:schemeClr val="accent5"/>
                </a:solidFill>
                <a:latin typeface="Proxima Nova"/>
                <a:ea typeface="Proxima Nova"/>
                <a:cs typeface="Proxima Nova"/>
                <a:sym typeface="Proxima Nova"/>
              </a:defRPr>
            </a:lvl2pPr>
            <a:lvl3pPr lvl="2" algn="r">
              <a:buNone/>
              <a:defRPr sz="1300">
                <a:solidFill>
                  <a:schemeClr val="accent5"/>
                </a:solidFill>
                <a:latin typeface="Proxima Nova"/>
                <a:ea typeface="Proxima Nova"/>
                <a:cs typeface="Proxima Nova"/>
                <a:sym typeface="Proxima Nova"/>
              </a:defRPr>
            </a:lvl3pPr>
            <a:lvl4pPr lvl="3" algn="r">
              <a:buNone/>
              <a:defRPr sz="1300">
                <a:solidFill>
                  <a:schemeClr val="accent5"/>
                </a:solidFill>
                <a:latin typeface="Proxima Nova"/>
                <a:ea typeface="Proxima Nova"/>
                <a:cs typeface="Proxima Nova"/>
                <a:sym typeface="Proxima Nova"/>
              </a:defRPr>
            </a:lvl4pPr>
            <a:lvl5pPr lvl="4" algn="r">
              <a:buNone/>
              <a:defRPr sz="1300">
                <a:solidFill>
                  <a:schemeClr val="accent5"/>
                </a:solidFill>
                <a:latin typeface="Proxima Nova"/>
                <a:ea typeface="Proxima Nova"/>
                <a:cs typeface="Proxima Nova"/>
                <a:sym typeface="Proxima Nova"/>
              </a:defRPr>
            </a:lvl5pPr>
            <a:lvl6pPr lvl="5" algn="r">
              <a:buNone/>
              <a:defRPr sz="1300">
                <a:solidFill>
                  <a:schemeClr val="accent5"/>
                </a:solidFill>
                <a:latin typeface="Proxima Nova"/>
                <a:ea typeface="Proxima Nova"/>
                <a:cs typeface="Proxima Nova"/>
                <a:sym typeface="Proxima Nova"/>
              </a:defRPr>
            </a:lvl6pPr>
            <a:lvl7pPr lvl="6" algn="r">
              <a:buNone/>
              <a:defRPr sz="1300">
                <a:solidFill>
                  <a:schemeClr val="accent5"/>
                </a:solidFill>
                <a:latin typeface="Proxima Nova"/>
                <a:ea typeface="Proxima Nova"/>
                <a:cs typeface="Proxima Nova"/>
                <a:sym typeface="Proxima Nova"/>
              </a:defRPr>
            </a:lvl7pPr>
            <a:lvl8pPr lvl="7" algn="r">
              <a:buNone/>
              <a:defRPr sz="1300">
                <a:solidFill>
                  <a:schemeClr val="accent5"/>
                </a:solidFill>
                <a:latin typeface="Proxima Nova"/>
                <a:ea typeface="Proxima Nova"/>
                <a:cs typeface="Proxima Nova"/>
                <a:sym typeface="Proxima Nova"/>
              </a:defRPr>
            </a:lvl8pPr>
            <a:lvl9pPr lvl="8" algn="r">
              <a:buNone/>
              <a:defRPr sz="1300">
                <a:solidFill>
                  <a:schemeClr val="accent5"/>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get.clarityhs.help/hc/en-us/articles/115012435727--HUDX-225-HMIS-Data-Quality-Report" TargetMode="External"/><Relationship Id="rId4" Type="http://schemas.openxmlformats.org/officeDocument/2006/relationships/hyperlink" Target="https://get.clarityhs.help/hc/en-us/articles/115002703468--GNRL-106-Program-Roster" TargetMode="External"/><Relationship Id="rId5" Type="http://schemas.openxmlformats.org/officeDocument/2006/relationships/hyperlink" Target="https://get.clarityhs.help/hc/en-us/articles/360041105873--GNRL-220-Program-Details-Report" TargetMode="External"/><Relationship Id="rId6" Type="http://schemas.openxmlformats.org/officeDocument/2006/relationships/hyperlink" Target="https://get.clarityhs.help/hc/en-us/articles/115002592727--EXIT-101-Potential-Exit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onesf.clarityhs.help" TargetMode="External"/><Relationship Id="rId4" Type="http://schemas.openxmlformats.org/officeDocument/2006/relationships/hyperlink" Target="mailto:onesf@bitfocus.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6.gif"/><Relationship Id="rId5" Type="http://schemas.openxmlformats.org/officeDocument/2006/relationships/image" Target="../media/image5.png"/><Relationship Id="rId6"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onesf.clarityhs.help/hc/en-us/articles/360029904574" TargetMode="External"/><Relationship Id="rId4" Type="http://schemas.openxmlformats.org/officeDocument/2006/relationships/hyperlink" Target="https://onesf.clarityhs.help/hc/en-us/articles/360029904574" TargetMode="External"/><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6"/>
          <p:cNvSpPr txBox="1"/>
          <p:nvPr>
            <p:ph type="ctrTitle"/>
          </p:nvPr>
        </p:nvSpPr>
        <p:spPr>
          <a:xfrm>
            <a:off x="685800" y="1404200"/>
            <a:ext cx="7772400" cy="1712100"/>
          </a:xfrm>
          <a:prstGeom prst="rect">
            <a:avLst/>
          </a:prstGeom>
        </p:spPr>
        <p:txBody>
          <a:bodyPr anchorCtr="0" anchor="ctr" bIns="57150" lIns="57150" spcFirstLastPara="1" rIns="57150" wrap="square" tIns="57150">
            <a:noAutofit/>
          </a:bodyPr>
          <a:lstStyle/>
          <a:p>
            <a:pPr indent="0" lvl="0" marL="0" rtl="0" algn="ctr">
              <a:spcBef>
                <a:spcPts val="0"/>
              </a:spcBef>
              <a:spcAft>
                <a:spcPts val="0"/>
              </a:spcAft>
              <a:buNone/>
            </a:pPr>
            <a:r>
              <a:rPr b="1" lang="en-US" sz="4800"/>
              <a:t>San Francisco ONE System</a:t>
            </a:r>
            <a:endParaRPr b="1" sz="4800"/>
          </a:p>
          <a:p>
            <a:pPr indent="0" lvl="0" marL="0" rtl="0" algn="ctr">
              <a:spcBef>
                <a:spcPts val="0"/>
              </a:spcBef>
              <a:spcAft>
                <a:spcPts val="0"/>
              </a:spcAft>
              <a:buNone/>
            </a:pPr>
            <a:r>
              <a:rPr b="1" lang="en-US"/>
              <a:t>Agency Lead Meeting</a:t>
            </a:r>
            <a:r>
              <a:rPr lang="en-US"/>
              <a:t> </a:t>
            </a:r>
            <a:endParaRPr/>
          </a:p>
          <a:p>
            <a:pPr indent="0" lvl="0" marL="0" rtl="0" algn="ctr">
              <a:spcBef>
                <a:spcPts val="0"/>
              </a:spcBef>
              <a:spcAft>
                <a:spcPts val="0"/>
              </a:spcAft>
              <a:buNone/>
            </a:pPr>
            <a:r>
              <a:t/>
            </a:r>
            <a:endParaRPr b="1"/>
          </a:p>
          <a:p>
            <a:pPr indent="0" lvl="0" marL="0" rtl="0" algn="ctr">
              <a:spcBef>
                <a:spcPts val="0"/>
              </a:spcBef>
              <a:spcAft>
                <a:spcPts val="0"/>
              </a:spcAft>
              <a:buNone/>
            </a:pPr>
            <a:r>
              <a:rPr b="1" lang="en-US"/>
              <a:t>September 28, </a:t>
            </a:r>
            <a:r>
              <a:rPr b="1" lang="en-US"/>
              <a:t>2020</a:t>
            </a:r>
            <a:r>
              <a:rPr lang="en-US"/>
              <a:t> </a:t>
            </a:r>
            <a:endParaRPr/>
          </a:p>
        </p:txBody>
      </p:sp>
      <p:sp>
        <p:nvSpPr>
          <p:cNvPr id="41" name="Google Shape;41;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5"/>
          <p:cNvSpPr txBox="1"/>
          <p:nvPr>
            <p:ph type="title"/>
          </p:nvPr>
        </p:nvSpPr>
        <p:spPr>
          <a:xfrm>
            <a:off x="457200" y="205979"/>
            <a:ext cx="8229600" cy="857100"/>
          </a:xfrm>
          <a:prstGeom prst="rect">
            <a:avLst/>
          </a:prstGeom>
        </p:spPr>
        <p:txBody>
          <a:bodyPr anchorCtr="0" anchor="ctr" bIns="57150" lIns="57150" spcFirstLastPara="1" rIns="57150" wrap="square" tIns="57150">
            <a:noAutofit/>
          </a:bodyPr>
          <a:lstStyle/>
          <a:p>
            <a:pPr indent="0" lvl="0" marL="0" rtl="0" algn="ctr">
              <a:spcBef>
                <a:spcPts val="0"/>
              </a:spcBef>
              <a:spcAft>
                <a:spcPts val="0"/>
              </a:spcAft>
              <a:buNone/>
            </a:pPr>
            <a:r>
              <a:rPr lang="en-US">
                <a:solidFill>
                  <a:schemeClr val="accent3"/>
                </a:solidFill>
              </a:rPr>
              <a:t>Problem Solving </a:t>
            </a:r>
            <a:endParaRPr>
              <a:solidFill>
                <a:schemeClr val="accent3"/>
              </a:solidFill>
            </a:endParaRPr>
          </a:p>
        </p:txBody>
      </p:sp>
      <p:sp>
        <p:nvSpPr>
          <p:cNvPr id="107" name="Google Shape;107;p15"/>
          <p:cNvSpPr txBox="1"/>
          <p:nvPr>
            <p:ph idx="1" type="body"/>
          </p:nvPr>
        </p:nvSpPr>
        <p:spPr>
          <a:xfrm>
            <a:off x="457200" y="1136075"/>
            <a:ext cx="8229600" cy="3365100"/>
          </a:xfrm>
          <a:prstGeom prst="rect">
            <a:avLst/>
          </a:prstGeom>
        </p:spPr>
        <p:txBody>
          <a:bodyPr anchorCtr="0" anchor="t" bIns="57150" lIns="57150" spcFirstLastPara="1" rIns="57150" wrap="square" tIns="57150">
            <a:noAutofit/>
          </a:bodyPr>
          <a:lstStyle/>
          <a:p>
            <a:pPr indent="-330200" lvl="0" marL="457200" rtl="0" algn="l">
              <a:lnSpc>
                <a:spcPct val="115000"/>
              </a:lnSpc>
              <a:spcBef>
                <a:spcPts val="0"/>
              </a:spcBef>
              <a:spcAft>
                <a:spcPts val="0"/>
              </a:spcAft>
              <a:buSzPts val="1600"/>
              <a:buFont typeface="Proxima Nova"/>
              <a:buChar char="●"/>
            </a:pPr>
            <a:r>
              <a:rPr lang="en-US" sz="1600"/>
              <a:t>Housing Problem Solving is both a practice and a system-wide intervention that works with a household experiencing homelessness to identify solutions to resolve their housing crisis outside of the Homeless Response System.</a:t>
            </a:r>
            <a:endParaRPr sz="1600"/>
          </a:p>
          <a:p>
            <a:pPr indent="-330200" lvl="0" marL="457200" rtl="0" algn="l">
              <a:lnSpc>
                <a:spcPct val="115000"/>
              </a:lnSpc>
              <a:spcBef>
                <a:spcPts val="0"/>
              </a:spcBef>
              <a:spcAft>
                <a:spcPts val="0"/>
              </a:spcAft>
              <a:buSzPts val="1600"/>
              <a:buFont typeface="Proxima Nova"/>
              <a:buChar char="●"/>
            </a:pPr>
            <a:r>
              <a:rPr lang="en-US" sz="1600"/>
              <a:t>To date, Problem Solving has been captured outside of ONE using </a:t>
            </a:r>
            <a:r>
              <a:rPr lang="en-US" sz="1600"/>
              <a:t>spreadsheets.</a:t>
            </a:r>
            <a:endParaRPr sz="1600"/>
          </a:p>
          <a:p>
            <a:pPr indent="-330200" lvl="1" marL="914400" rtl="0" algn="l">
              <a:lnSpc>
                <a:spcPct val="115000"/>
              </a:lnSpc>
              <a:spcBef>
                <a:spcPts val="0"/>
              </a:spcBef>
              <a:spcAft>
                <a:spcPts val="0"/>
              </a:spcAft>
              <a:buSzPts val="1600"/>
              <a:buFont typeface="Proxima Nova"/>
              <a:buChar char="○"/>
            </a:pPr>
            <a:r>
              <a:rPr lang="en-US" sz="1600"/>
              <a:t>The Department of Homelessness and Supportive Housing (HSH) and Bitfocus have been working to integrate the Problem Solving workflow into the ONE System.</a:t>
            </a:r>
            <a:endParaRPr sz="1600"/>
          </a:p>
          <a:p>
            <a:pPr indent="-330200" lvl="0" marL="457200" rtl="0" algn="l">
              <a:spcBef>
                <a:spcPts val="0"/>
              </a:spcBef>
              <a:spcAft>
                <a:spcPts val="0"/>
              </a:spcAft>
              <a:buSzPts val="1600"/>
              <a:buFont typeface="Proxima Nova"/>
              <a:buChar char="●"/>
            </a:pPr>
            <a:r>
              <a:rPr lang="en-US" sz="1600"/>
              <a:t>Problem Solving will be captured using a combination of a screening and services. </a:t>
            </a:r>
            <a:endParaRPr sz="1600"/>
          </a:p>
          <a:p>
            <a:pPr indent="0" lvl="0" marL="457200" rtl="0" algn="l">
              <a:lnSpc>
                <a:spcPct val="115000"/>
              </a:lnSpc>
              <a:spcBef>
                <a:spcPts val="1000"/>
              </a:spcBef>
              <a:spcAft>
                <a:spcPts val="0"/>
              </a:spcAft>
              <a:buNone/>
            </a:pPr>
            <a:r>
              <a:t/>
            </a:r>
            <a:endParaRPr sz="1600">
              <a:solidFill>
                <a:srgbClr val="A61A2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txBox="1"/>
          <p:nvPr>
            <p:ph type="title"/>
          </p:nvPr>
        </p:nvSpPr>
        <p:spPr>
          <a:xfrm>
            <a:off x="457200" y="205979"/>
            <a:ext cx="8229600" cy="857100"/>
          </a:xfrm>
          <a:prstGeom prst="rect">
            <a:avLst/>
          </a:prstGeom>
        </p:spPr>
        <p:txBody>
          <a:bodyPr anchorCtr="0" anchor="ctr" bIns="57150" lIns="57150" spcFirstLastPara="1" rIns="57150" wrap="square" tIns="57150">
            <a:noAutofit/>
          </a:bodyPr>
          <a:lstStyle/>
          <a:p>
            <a:pPr indent="0" lvl="0" marL="0" rtl="0" algn="ctr">
              <a:spcBef>
                <a:spcPts val="0"/>
              </a:spcBef>
              <a:spcAft>
                <a:spcPts val="0"/>
              </a:spcAft>
              <a:buNone/>
            </a:pPr>
            <a:r>
              <a:rPr lang="en-US">
                <a:solidFill>
                  <a:schemeClr val="accent3"/>
                </a:solidFill>
              </a:rPr>
              <a:t>Problem Solving Training </a:t>
            </a:r>
            <a:endParaRPr>
              <a:solidFill>
                <a:schemeClr val="accent3"/>
              </a:solidFill>
            </a:endParaRPr>
          </a:p>
        </p:txBody>
      </p:sp>
      <p:sp>
        <p:nvSpPr>
          <p:cNvPr id="113" name="Google Shape;113;p16"/>
          <p:cNvSpPr txBox="1"/>
          <p:nvPr>
            <p:ph idx="1" type="body"/>
          </p:nvPr>
        </p:nvSpPr>
        <p:spPr>
          <a:xfrm>
            <a:off x="457200" y="993300"/>
            <a:ext cx="8229600" cy="1154700"/>
          </a:xfrm>
          <a:prstGeom prst="rect">
            <a:avLst/>
          </a:prstGeom>
          <a:noFill/>
          <a:ln>
            <a:noFill/>
          </a:ln>
        </p:spPr>
        <p:txBody>
          <a:bodyPr anchorCtr="0" anchor="t" bIns="57150" lIns="57150" spcFirstLastPara="1" rIns="57150" wrap="square" tIns="57150">
            <a:noAutofit/>
          </a:bodyPr>
          <a:lstStyle/>
          <a:p>
            <a:pPr indent="-330200" lvl="0" marL="457200" rtl="0" algn="l">
              <a:lnSpc>
                <a:spcPct val="115000"/>
              </a:lnSpc>
              <a:spcBef>
                <a:spcPts val="0"/>
              </a:spcBef>
              <a:spcAft>
                <a:spcPts val="0"/>
              </a:spcAft>
              <a:buSzPts val="1600"/>
              <a:buChar char="•"/>
            </a:pPr>
            <a:r>
              <a:rPr lang="en-US" sz="1600"/>
              <a:t>Training on the new workflow is expected to occur in mid-October. </a:t>
            </a:r>
            <a:endParaRPr sz="1600"/>
          </a:p>
          <a:p>
            <a:pPr indent="-330200" lvl="0" marL="457200" rtl="0" algn="l">
              <a:lnSpc>
                <a:spcPct val="115000"/>
              </a:lnSpc>
              <a:spcBef>
                <a:spcPts val="0"/>
              </a:spcBef>
              <a:spcAft>
                <a:spcPts val="0"/>
              </a:spcAft>
              <a:buSzPts val="1600"/>
              <a:buChar char="•"/>
            </a:pPr>
            <a:r>
              <a:rPr lang="en-US" sz="1600"/>
              <a:t>All staff who provide Problem Solving to households will be notified when training dates are confirmed. </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p17"/>
          <p:cNvSpPr txBox="1"/>
          <p:nvPr>
            <p:ph type="ctrTitle"/>
          </p:nvPr>
        </p:nvSpPr>
        <p:spPr>
          <a:xfrm>
            <a:off x="685799" y="1501496"/>
            <a:ext cx="7772400" cy="1102500"/>
          </a:xfrm>
          <a:prstGeom prst="rect">
            <a:avLst/>
          </a:prstGeom>
          <a:noFill/>
          <a:ln>
            <a:noFill/>
          </a:ln>
          <a:effectLst>
            <a:outerShdw blurRad="57150" rotWithShape="0" algn="bl" dir="5400000" dist="19050">
              <a:srgbClr val="FF0000">
                <a:alpha val="50000"/>
              </a:srgbClr>
            </a:outerShdw>
          </a:effectLst>
        </p:spPr>
        <p:txBody>
          <a:bodyPr anchorCtr="0" anchor="ctr" bIns="57150" lIns="57150" spcFirstLastPara="1" rIns="57150" wrap="square" tIns="57150">
            <a:noAutofit/>
          </a:bodyPr>
          <a:lstStyle/>
          <a:p>
            <a:pPr indent="0" lvl="0" marL="0" marR="0" rtl="0" algn="ctr">
              <a:lnSpc>
                <a:spcPct val="100000"/>
              </a:lnSpc>
              <a:spcBef>
                <a:spcPts val="0"/>
              </a:spcBef>
              <a:spcAft>
                <a:spcPts val="0"/>
              </a:spcAft>
              <a:buClr>
                <a:schemeClr val="dk2"/>
              </a:buClr>
              <a:buSzPts val="3400"/>
              <a:buFont typeface="Proxima Nova"/>
              <a:buNone/>
            </a:pPr>
            <a:r>
              <a:rPr b="1" lang="en-US" sz="4800"/>
              <a:t>Multiple Queues</a:t>
            </a:r>
            <a:endParaRPr b="1" sz="4800"/>
          </a:p>
        </p:txBody>
      </p:sp>
      <p:sp>
        <p:nvSpPr>
          <p:cNvPr id="119" name="Google Shape;119;p17"/>
          <p:cNvSpPr txBox="1"/>
          <p:nvPr/>
        </p:nvSpPr>
        <p:spPr>
          <a:xfrm>
            <a:off x="6634716" y="4752753"/>
            <a:ext cx="1848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8"/>
          <p:cNvSpPr txBox="1"/>
          <p:nvPr>
            <p:ph type="title"/>
          </p:nvPr>
        </p:nvSpPr>
        <p:spPr>
          <a:xfrm>
            <a:off x="457200" y="205979"/>
            <a:ext cx="8229600" cy="857100"/>
          </a:xfrm>
          <a:prstGeom prst="rect">
            <a:avLst/>
          </a:prstGeom>
        </p:spPr>
        <p:txBody>
          <a:bodyPr anchorCtr="0" anchor="ctr" bIns="57150" lIns="57150" spcFirstLastPara="1" rIns="57150" wrap="square" tIns="57150">
            <a:noAutofit/>
          </a:bodyPr>
          <a:lstStyle/>
          <a:p>
            <a:pPr indent="0" lvl="0" marL="0" rtl="0" algn="ctr">
              <a:spcBef>
                <a:spcPts val="0"/>
              </a:spcBef>
              <a:spcAft>
                <a:spcPts val="0"/>
              </a:spcAft>
              <a:buNone/>
            </a:pPr>
            <a:r>
              <a:rPr lang="en-US">
                <a:solidFill>
                  <a:schemeClr val="accent3"/>
                </a:solidFill>
              </a:rPr>
              <a:t>Multiple Community Queues</a:t>
            </a:r>
            <a:endParaRPr>
              <a:solidFill>
                <a:schemeClr val="accent3"/>
              </a:solidFill>
            </a:endParaRPr>
          </a:p>
        </p:txBody>
      </p:sp>
      <p:sp>
        <p:nvSpPr>
          <p:cNvPr id="126" name="Google Shape;126;p18"/>
          <p:cNvSpPr txBox="1"/>
          <p:nvPr>
            <p:ph idx="1" type="body"/>
          </p:nvPr>
        </p:nvSpPr>
        <p:spPr>
          <a:xfrm>
            <a:off x="457200" y="1411300"/>
            <a:ext cx="8229600" cy="3307800"/>
          </a:xfrm>
          <a:prstGeom prst="rect">
            <a:avLst/>
          </a:prstGeom>
        </p:spPr>
        <p:txBody>
          <a:bodyPr anchorCtr="0" anchor="t" bIns="57150" lIns="57150" spcFirstLastPara="1" rIns="57150" wrap="square" tIns="57150">
            <a:noAutofit/>
          </a:bodyPr>
          <a:lstStyle/>
          <a:p>
            <a:pPr indent="-330200" lvl="0" marL="457200" rtl="0" algn="l">
              <a:lnSpc>
                <a:spcPct val="115000"/>
              </a:lnSpc>
              <a:spcBef>
                <a:spcPts val="1200"/>
              </a:spcBef>
              <a:spcAft>
                <a:spcPts val="0"/>
              </a:spcAft>
              <a:buSzPts val="1600"/>
              <a:buFont typeface="Proxima Nova"/>
              <a:buChar char="•"/>
            </a:pPr>
            <a:r>
              <a:rPr lang="en-US" sz="1600"/>
              <a:t>A key element of Coordinated Entry is the Community Queue. </a:t>
            </a:r>
            <a:endParaRPr sz="1600"/>
          </a:p>
          <a:p>
            <a:pPr indent="-330200" lvl="1" marL="914400" rtl="0" algn="l">
              <a:lnSpc>
                <a:spcPct val="115000"/>
              </a:lnSpc>
              <a:spcBef>
                <a:spcPts val="0"/>
              </a:spcBef>
              <a:spcAft>
                <a:spcPts val="0"/>
              </a:spcAft>
              <a:buSzPts val="1600"/>
              <a:buFont typeface="Proxima Nova"/>
              <a:buChar char="▪"/>
            </a:pPr>
            <a:r>
              <a:rPr lang="en-US" sz="1600">
                <a:solidFill>
                  <a:schemeClr val="lt2"/>
                </a:solidFill>
              </a:rPr>
              <a:t>Households who have Housing Referral Status and are waiting to be referred to a resource.</a:t>
            </a:r>
            <a:r>
              <a:rPr lang="en-US" sz="1600">
                <a:solidFill>
                  <a:schemeClr val="lt2"/>
                </a:solidFill>
              </a:rPr>
              <a:t> </a:t>
            </a:r>
            <a:endParaRPr sz="1600">
              <a:solidFill>
                <a:schemeClr val="lt2"/>
              </a:solidFill>
            </a:endParaRPr>
          </a:p>
          <a:p>
            <a:pPr indent="-330200" lvl="0" marL="457200" rtl="0" algn="l">
              <a:lnSpc>
                <a:spcPct val="115000"/>
              </a:lnSpc>
              <a:spcBef>
                <a:spcPts val="0"/>
              </a:spcBef>
              <a:spcAft>
                <a:spcPts val="0"/>
              </a:spcAft>
              <a:buSzPts val="1600"/>
              <a:buFont typeface="Proxima Nova"/>
              <a:buChar char="•"/>
            </a:pPr>
            <a:r>
              <a:rPr lang="en-US" sz="1600"/>
              <a:t>R</a:t>
            </a:r>
            <a:r>
              <a:rPr lang="en-US" sz="1600"/>
              <a:t>ecent enhancement to Clarity Human Services included the ability for communities to have more than one Community Queue. </a:t>
            </a:r>
            <a:endParaRPr sz="1600"/>
          </a:p>
          <a:p>
            <a:pPr indent="-330200" lvl="0" marL="457200" rtl="0" algn="l">
              <a:lnSpc>
                <a:spcPct val="115000"/>
              </a:lnSpc>
              <a:spcBef>
                <a:spcPts val="0"/>
              </a:spcBef>
              <a:spcAft>
                <a:spcPts val="0"/>
              </a:spcAft>
              <a:buSzPts val="1600"/>
              <a:buFont typeface="Proxima Nova"/>
              <a:buChar char="•"/>
            </a:pPr>
            <a:r>
              <a:rPr i="1" lang="en-US" sz="1600"/>
              <a:t>Community Queues</a:t>
            </a:r>
            <a:r>
              <a:rPr lang="en-US" sz="1600"/>
              <a:t> may be used to manage both the Coordinated Entry process as well as referrals to other, non-housing related programs. </a:t>
            </a:r>
            <a:endParaRPr sz="1600"/>
          </a:p>
          <a:p>
            <a:pPr indent="0" lvl="0" marL="0" rtl="0" algn="l">
              <a:lnSpc>
                <a:spcPct val="115000"/>
              </a:lnSpc>
              <a:spcBef>
                <a:spcPts val="1200"/>
              </a:spcBef>
              <a:spcAft>
                <a:spcPts val="0"/>
              </a:spcAft>
              <a:buNone/>
            </a:pPr>
            <a:r>
              <a:t/>
            </a:r>
            <a:endParaRPr sz="1600"/>
          </a:p>
          <a:p>
            <a:pPr indent="0" lvl="0" marL="457200" rtl="0" algn="l">
              <a:lnSpc>
                <a:spcPct val="115000"/>
              </a:lnSpc>
              <a:spcBef>
                <a:spcPts val="1200"/>
              </a:spcBef>
              <a:spcAft>
                <a:spcPts val="0"/>
              </a:spcAft>
              <a:buNone/>
            </a:pPr>
            <a:r>
              <a:t/>
            </a:r>
            <a:endParaRPr sz="1100">
              <a:solidFill>
                <a:srgbClr val="555555"/>
              </a:solidFill>
              <a:latin typeface="Arial"/>
              <a:ea typeface="Arial"/>
              <a:cs typeface="Arial"/>
              <a:sym typeface="Arial"/>
            </a:endParaRPr>
          </a:p>
          <a:p>
            <a:pPr indent="0" lvl="0" marL="0" rtl="0" algn="l">
              <a:lnSpc>
                <a:spcPct val="115000"/>
              </a:lnSpc>
              <a:spcBef>
                <a:spcPts val="120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1000"/>
              </a:spcAft>
              <a:buNone/>
            </a:pPr>
            <a:r>
              <a:t/>
            </a:r>
            <a:endParaRPr/>
          </a:p>
        </p:txBody>
      </p:sp>
      <p:sp>
        <p:nvSpPr>
          <p:cNvPr id="127" name="Google Shape;127;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9"/>
          <p:cNvSpPr txBox="1"/>
          <p:nvPr>
            <p:ph type="title"/>
          </p:nvPr>
        </p:nvSpPr>
        <p:spPr>
          <a:xfrm>
            <a:off x="457200" y="205979"/>
            <a:ext cx="8229600" cy="857100"/>
          </a:xfrm>
          <a:prstGeom prst="rect">
            <a:avLst/>
          </a:prstGeom>
        </p:spPr>
        <p:txBody>
          <a:bodyPr anchorCtr="0" anchor="ctr" bIns="57150" lIns="57150" spcFirstLastPara="1" rIns="57150" wrap="square" tIns="57150">
            <a:noAutofit/>
          </a:bodyPr>
          <a:lstStyle/>
          <a:p>
            <a:pPr indent="0" lvl="0" marL="0" rtl="0" algn="ctr">
              <a:spcBef>
                <a:spcPts val="0"/>
              </a:spcBef>
              <a:spcAft>
                <a:spcPts val="0"/>
              </a:spcAft>
              <a:buNone/>
            </a:pPr>
            <a:r>
              <a:rPr lang="en-US">
                <a:solidFill>
                  <a:schemeClr val="dk2"/>
                </a:solidFill>
              </a:rPr>
              <a:t>Multiple Queues</a:t>
            </a:r>
            <a:endParaRPr>
              <a:solidFill>
                <a:schemeClr val="dk2"/>
              </a:solidFill>
            </a:endParaRPr>
          </a:p>
        </p:txBody>
      </p:sp>
      <p:sp>
        <p:nvSpPr>
          <p:cNvPr id="133" name="Google Shape;133;p19"/>
          <p:cNvSpPr txBox="1"/>
          <p:nvPr>
            <p:ph idx="1" type="body"/>
          </p:nvPr>
        </p:nvSpPr>
        <p:spPr>
          <a:xfrm>
            <a:off x="457200" y="1043550"/>
            <a:ext cx="8229600" cy="3543900"/>
          </a:xfrm>
          <a:prstGeom prst="rect">
            <a:avLst/>
          </a:prstGeom>
        </p:spPr>
        <p:txBody>
          <a:bodyPr anchorCtr="0" anchor="t" bIns="57150" lIns="57150" spcFirstLastPara="1" rIns="57150" wrap="square" tIns="57150">
            <a:noAutofit/>
          </a:bodyPr>
          <a:lstStyle/>
          <a:p>
            <a:pPr indent="0" lvl="0" marL="0" rtl="0" algn="l">
              <a:spcBef>
                <a:spcPts val="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1000"/>
              </a:spcAft>
              <a:buNone/>
            </a:pPr>
            <a:r>
              <a:t/>
            </a:r>
            <a:endParaRPr/>
          </a:p>
        </p:txBody>
      </p:sp>
      <p:sp>
        <p:nvSpPr>
          <p:cNvPr id="134" name="Google Shape;134;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135" name="Google Shape;135;p19"/>
          <p:cNvGraphicFramePr/>
          <p:nvPr/>
        </p:nvGraphicFramePr>
        <p:xfrm>
          <a:off x="570225" y="1188050"/>
          <a:ext cx="3000000" cy="3000000"/>
        </p:xfrm>
        <a:graphic>
          <a:graphicData uri="http://schemas.openxmlformats.org/drawingml/2006/table">
            <a:tbl>
              <a:tblPr>
                <a:noFill/>
                <a:tableStyleId>{1C3582C1-0509-4EA3-80E0-4CEA23503366}</a:tableStyleId>
              </a:tblPr>
              <a:tblGrid>
                <a:gridCol w="3993275"/>
                <a:gridCol w="3993275"/>
              </a:tblGrid>
              <a:tr h="3251775">
                <a:tc>
                  <a:txBody>
                    <a:bodyPr/>
                    <a:lstStyle/>
                    <a:p>
                      <a:pPr indent="0" lvl="0" marL="0" rtl="0" algn="ctr">
                        <a:spcBef>
                          <a:spcPts val="0"/>
                        </a:spcBef>
                        <a:spcAft>
                          <a:spcPts val="0"/>
                        </a:spcAft>
                        <a:buNone/>
                      </a:pPr>
                      <a:r>
                        <a:rPr b="1" lang="en-US" sz="1600">
                          <a:solidFill>
                            <a:schemeClr val="lt2"/>
                          </a:solidFill>
                          <a:latin typeface="Proxima Nova"/>
                          <a:ea typeface="Proxima Nova"/>
                          <a:cs typeface="Proxima Nova"/>
                          <a:sym typeface="Proxima Nova"/>
                        </a:rPr>
                        <a:t>Previously</a:t>
                      </a:r>
                      <a:endParaRPr b="1" sz="1600">
                        <a:solidFill>
                          <a:schemeClr val="lt2"/>
                        </a:solidFill>
                        <a:latin typeface="Proxima Nova"/>
                        <a:ea typeface="Proxima Nova"/>
                        <a:cs typeface="Proxima Nova"/>
                        <a:sym typeface="Proxima Nova"/>
                      </a:endParaRPr>
                    </a:p>
                    <a:p>
                      <a:pPr indent="0" lvl="0" marL="0" rtl="0" algn="l">
                        <a:spcBef>
                          <a:spcPts val="1000"/>
                        </a:spcBef>
                        <a:spcAft>
                          <a:spcPts val="0"/>
                        </a:spcAft>
                        <a:buNone/>
                      </a:pPr>
                      <a:r>
                        <a:t/>
                      </a:r>
                      <a:endParaRPr sz="1600">
                        <a:solidFill>
                          <a:schemeClr val="lt2"/>
                        </a:solidFill>
                        <a:latin typeface="Proxima Nova"/>
                        <a:ea typeface="Proxima Nova"/>
                        <a:cs typeface="Proxima Nova"/>
                        <a:sym typeface="Proxima Nova"/>
                      </a:endParaRPr>
                    </a:p>
                    <a:p>
                      <a:pPr indent="0" lvl="0" marL="0" rtl="0" algn="l">
                        <a:spcBef>
                          <a:spcPts val="1000"/>
                        </a:spcBef>
                        <a:spcAft>
                          <a:spcPts val="0"/>
                        </a:spcAft>
                        <a:buNone/>
                      </a:pPr>
                      <a:r>
                        <a:t/>
                      </a:r>
                      <a:endParaRPr sz="1600">
                        <a:solidFill>
                          <a:schemeClr val="lt2"/>
                        </a:solidFill>
                        <a:latin typeface="Proxima Nova"/>
                        <a:ea typeface="Proxima Nova"/>
                        <a:cs typeface="Proxima Nova"/>
                        <a:sym typeface="Proxima Nova"/>
                      </a:endParaRPr>
                    </a:p>
                    <a:p>
                      <a:pPr indent="0" lvl="0" marL="0" rtl="0" algn="l">
                        <a:spcBef>
                          <a:spcPts val="1000"/>
                        </a:spcBef>
                        <a:spcAft>
                          <a:spcPts val="0"/>
                        </a:spcAft>
                        <a:buNone/>
                      </a:pPr>
                      <a:r>
                        <a:t/>
                      </a:r>
                      <a:endParaRPr sz="1600">
                        <a:solidFill>
                          <a:schemeClr val="lt2"/>
                        </a:solidFill>
                        <a:latin typeface="Proxima Nova"/>
                        <a:ea typeface="Proxima Nova"/>
                        <a:cs typeface="Proxima Nova"/>
                        <a:sym typeface="Proxima Nova"/>
                      </a:endParaRPr>
                    </a:p>
                    <a:p>
                      <a:pPr indent="-330200" lvl="0" marL="457200" rtl="0" algn="l">
                        <a:spcBef>
                          <a:spcPts val="1000"/>
                        </a:spcBef>
                        <a:spcAft>
                          <a:spcPts val="0"/>
                        </a:spcAft>
                        <a:buClr>
                          <a:schemeClr val="lt2"/>
                        </a:buClr>
                        <a:buSzPts val="1600"/>
                        <a:buFont typeface="Proxima Nova"/>
                        <a:buChar char="●"/>
                      </a:pPr>
                      <a:r>
                        <a:rPr lang="en-US" sz="1600">
                          <a:solidFill>
                            <a:schemeClr val="lt2"/>
                          </a:solidFill>
                          <a:latin typeface="Proxima Nova"/>
                          <a:ea typeface="Proxima Nova"/>
                          <a:cs typeface="Proxima Nova"/>
                          <a:sym typeface="Proxima Nova"/>
                        </a:rPr>
                        <a:t>One queue for all referral sources</a:t>
                      </a:r>
                      <a:endParaRPr sz="1600">
                        <a:solidFill>
                          <a:schemeClr val="lt2"/>
                        </a:solidFill>
                        <a:latin typeface="Proxima Nova"/>
                        <a:ea typeface="Proxima Nova"/>
                        <a:cs typeface="Proxima Nova"/>
                        <a:sym typeface="Proxima Nova"/>
                      </a:endParaRPr>
                    </a:p>
                    <a:p>
                      <a:pPr indent="0" lvl="0" marL="0" rtl="0" algn="l">
                        <a:spcBef>
                          <a:spcPts val="1000"/>
                        </a:spcBef>
                        <a:spcAft>
                          <a:spcPts val="1000"/>
                        </a:spcAft>
                        <a:buNone/>
                      </a:pPr>
                      <a:r>
                        <a:t/>
                      </a:r>
                      <a:endParaRPr sz="1600">
                        <a:latin typeface="Proxima Nova"/>
                        <a:ea typeface="Proxima Nova"/>
                        <a:cs typeface="Proxima Nova"/>
                        <a:sym typeface="Proxima Nova"/>
                      </a:endParaRPr>
                    </a:p>
                  </a:txBody>
                  <a:tcPr marT="91425" marB="91425" marR="91425" marL="91425"/>
                </a:tc>
                <a:tc>
                  <a:txBody>
                    <a:bodyPr/>
                    <a:lstStyle/>
                    <a:p>
                      <a:pPr indent="0" lvl="0" marL="0" rtl="0" algn="ctr">
                        <a:spcBef>
                          <a:spcPts val="0"/>
                        </a:spcBef>
                        <a:spcAft>
                          <a:spcPts val="0"/>
                        </a:spcAft>
                        <a:buNone/>
                      </a:pPr>
                      <a:r>
                        <a:rPr b="1" lang="en-US" sz="1600">
                          <a:solidFill>
                            <a:schemeClr val="lt2"/>
                          </a:solidFill>
                          <a:latin typeface="Proxima Nova"/>
                          <a:ea typeface="Proxima Nova"/>
                          <a:cs typeface="Proxima Nova"/>
                          <a:sym typeface="Proxima Nova"/>
                        </a:rPr>
                        <a:t>Current Iteration</a:t>
                      </a:r>
                      <a:endParaRPr b="1" sz="1600">
                        <a:solidFill>
                          <a:schemeClr val="lt2"/>
                        </a:solidFill>
                        <a:latin typeface="Proxima Nova"/>
                        <a:ea typeface="Proxima Nova"/>
                        <a:cs typeface="Proxima Nova"/>
                        <a:sym typeface="Proxima Nova"/>
                      </a:endParaRPr>
                    </a:p>
                    <a:p>
                      <a:pPr indent="0" lvl="0" marL="457200" rtl="0" algn="l">
                        <a:spcBef>
                          <a:spcPts val="1000"/>
                        </a:spcBef>
                        <a:spcAft>
                          <a:spcPts val="0"/>
                        </a:spcAft>
                        <a:buNone/>
                      </a:pPr>
                      <a:r>
                        <a:t/>
                      </a:r>
                      <a:endParaRPr sz="1600">
                        <a:solidFill>
                          <a:schemeClr val="lt2"/>
                        </a:solidFill>
                        <a:latin typeface="Proxima Nova"/>
                        <a:ea typeface="Proxima Nova"/>
                        <a:cs typeface="Proxima Nova"/>
                        <a:sym typeface="Proxima Nova"/>
                      </a:endParaRPr>
                    </a:p>
                    <a:p>
                      <a:pPr indent="0" lvl="0" marL="457200" rtl="0" algn="l">
                        <a:spcBef>
                          <a:spcPts val="1000"/>
                        </a:spcBef>
                        <a:spcAft>
                          <a:spcPts val="0"/>
                        </a:spcAft>
                        <a:buNone/>
                      </a:pPr>
                      <a:r>
                        <a:t/>
                      </a:r>
                      <a:endParaRPr sz="1600">
                        <a:solidFill>
                          <a:schemeClr val="lt2"/>
                        </a:solidFill>
                        <a:latin typeface="Proxima Nova"/>
                        <a:ea typeface="Proxima Nova"/>
                        <a:cs typeface="Proxima Nova"/>
                        <a:sym typeface="Proxima Nova"/>
                      </a:endParaRPr>
                    </a:p>
                    <a:p>
                      <a:pPr indent="-330200" lvl="0" marL="457200" rtl="0" algn="l">
                        <a:spcBef>
                          <a:spcPts val="1000"/>
                        </a:spcBef>
                        <a:spcAft>
                          <a:spcPts val="0"/>
                        </a:spcAft>
                        <a:buClr>
                          <a:schemeClr val="lt2"/>
                        </a:buClr>
                        <a:buSzPts val="1600"/>
                        <a:buFont typeface="Proxima Nova"/>
                        <a:buChar char="●"/>
                      </a:pPr>
                      <a:r>
                        <a:rPr lang="en-US" sz="1600">
                          <a:solidFill>
                            <a:schemeClr val="lt2"/>
                          </a:solidFill>
                          <a:latin typeface="Proxima Nova"/>
                          <a:ea typeface="Proxima Nova"/>
                          <a:cs typeface="Proxima Nova"/>
                          <a:sym typeface="Proxima Nova"/>
                        </a:rPr>
                        <a:t>Households can be placed on up to 5 queues at once</a:t>
                      </a:r>
                      <a:endParaRPr sz="1600">
                        <a:solidFill>
                          <a:schemeClr val="lt2"/>
                        </a:solidFill>
                        <a:latin typeface="Proxima Nova"/>
                        <a:ea typeface="Proxima Nova"/>
                        <a:cs typeface="Proxima Nova"/>
                        <a:sym typeface="Proxima Nova"/>
                      </a:endParaRPr>
                    </a:p>
                    <a:p>
                      <a:pPr indent="-330200" lvl="0" marL="457200" rtl="0" algn="l">
                        <a:spcBef>
                          <a:spcPts val="0"/>
                        </a:spcBef>
                        <a:spcAft>
                          <a:spcPts val="0"/>
                        </a:spcAft>
                        <a:buClr>
                          <a:schemeClr val="lt2"/>
                        </a:buClr>
                        <a:buSzPts val="1600"/>
                        <a:buFont typeface="Proxima Nova"/>
                        <a:buChar char="●"/>
                      </a:pPr>
                      <a:r>
                        <a:rPr lang="en-US" sz="1600">
                          <a:solidFill>
                            <a:schemeClr val="lt2"/>
                          </a:solidFill>
                          <a:latin typeface="Proxima Nova"/>
                          <a:ea typeface="Proxima Nova"/>
                          <a:cs typeface="Proxima Nova"/>
                          <a:sym typeface="Proxima Nova"/>
                        </a:rPr>
                        <a:t>Each queue is completely separate from one another</a:t>
                      </a:r>
                      <a:endParaRPr sz="1600">
                        <a:solidFill>
                          <a:schemeClr val="lt2"/>
                        </a:solidFill>
                        <a:latin typeface="Proxima Nova"/>
                        <a:ea typeface="Proxima Nova"/>
                        <a:cs typeface="Proxima Nova"/>
                        <a:sym typeface="Proxima Nova"/>
                      </a:endParaRPr>
                    </a:p>
                    <a:p>
                      <a:pPr indent="-311150" lvl="0" marL="457200" rtl="0" algn="l">
                        <a:lnSpc>
                          <a:spcPct val="115000"/>
                        </a:lnSpc>
                        <a:spcBef>
                          <a:spcPts val="0"/>
                        </a:spcBef>
                        <a:spcAft>
                          <a:spcPts val="0"/>
                        </a:spcAft>
                        <a:buClr>
                          <a:schemeClr val="lt2"/>
                        </a:buClr>
                        <a:buSzPts val="1300"/>
                        <a:buFont typeface="Proxima Nova"/>
                        <a:buChar char="●"/>
                      </a:pPr>
                      <a:r>
                        <a:rPr i="1" lang="en-US" sz="1300">
                          <a:solidFill>
                            <a:schemeClr val="lt2"/>
                          </a:solidFill>
                          <a:latin typeface="Proxima Nova"/>
                          <a:ea typeface="Proxima Nova"/>
                          <a:cs typeface="Proxima Nova"/>
                          <a:sym typeface="Proxima Nova"/>
                        </a:rPr>
                        <a:t>Example: A community may have one queue for emergency shelter beds and another for permanent housing units.</a:t>
                      </a:r>
                      <a:endParaRPr i="1" sz="1300">
                        <a:solidFill>
                          <a:schemeClr val="lt2"/>
                        </a:solidFill>
                        <a:latin typeface="Proxima Nova"/>
                        <a:ea typeface="Proxima Nova"/>
                        <a:cs typeface="Proxima Nova"/>
                        <a:sym typeface="Proxima Nova"/>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txBox="1"/>
          <p:nvPr>
            <p:ph type="title"/>
          </p:nvPr>
        </p:nvSpPr>
        <p:spPr>
          <a:xfrm>
            <a:off x="457200" y="205979"/>
            <a:ext cx="8229600" cy="857100"/>
          </a:xfrm>
          <a:prstGeom prst="rect">
            <a:avLst/>
          </a:prstGeom>
        </p:spPr>
        <p:txBody>
          <a:bodyPr anchorCtr="0" anchor="ctr" bIns="57150" lIns="57150" spcFirstLastPara="1" rIns="57150" wrap="square" tIns="57150">
            <a:noAutofit/>
          </a:bodyPr>
          <a:lstStyle/>
          <a:p>
            <a:pPr indent="0" lvl="0" marL="0" rtl="0" algn="ctr">
              <a:spcBef>
                <a:spcPts val="0"/>
              </a:spcBef>
              <a:spcAft>
                <a:spcPts val="0"/>
              </a:spcAft>
              <a:buNone/>
            </a:pPr>
            <a:r>
              <a:t/>
            </a:r>
            <a:endParaRPr>
              <a:solidFill>
                <a:schemeClr val="accent3"/>
              </a:solidFill>
            </a:endParaRPr>
          </a:p>
          <a:p>
            <a:pPr indent="0" lvl="0" marL="0" rtl="0" algn="ctr">
              <a:spcBef>
                <a:spcPts val="0"/>
              </a:spcBef>
              <a:spcAft>
                <a:spcPts val="0"/>
              </a:spcAft>
              <a:buNone/>
            </a:pPr>
            <a:r>
              <a:rPr lang="en-US">
                <a:solidFill>
                  <a:schemeClr val="accent3"/>
                </a:solidFill>
              </a:rPr>
              <a:t>Multiple Community Queues</a:t>
            </a:r>
            <a:endParaRPr>
              <a:solidFill>
                <a:schemeClr val="accent3"/>
              </a:solidFill>
            </a:endParaRPr>
          </a:p>
          <a:p>
            <a:pPr indent="0" lvl="0" marL="0" rtl="0" algn="ctr">
              <a:spcBef>
                <a:spcPts val="0"/>
              </a:spcBef>
              <a:spcAft>
                <a:spcPts val="0"/>
              </a:spcAft>
              <a:buNone/>
            </a:pPr>
            <a:r>
              <a:t/>
            </a:r>
            <a:endParaRPr/>
          </a:p>
        </p:txBody>
      </p:sp>
      <p:sp>
        <p:nvSpPr>
          <p:cNvPr id="141" name="Google Shape;141;p20"/>
          <p:cNvSpPr txBox="1"/>
          <p:nvPr>
            <p:ph idx="1" type="body"/>
          </p:nvPr>
        </p:nvSpPr>
        <p:spPr>
          <a:xfrm>
            <a:off x="327175" y="1330224"/>
            <a:ext cx="8229600" cy="3056400"/>
          </a:xfrm>
          <a:prstGeom prst="rect">
            <a:avLst/>
          </a:prstGeom>
        </p:spPr>
        <p:txBody>
          <a:bodyPr anchorCtr="0" anchor="t" bIns="57150" lIns="57150" spcFirstLastPara="1" rIns="57150" wrap="square" tIns="57150">
            <a:noAutofit/>
          </a:bodyPr>
          <a:lstStyle/>
          <a:p>
            <a:pPr indent="-330200" lvl="0" marL="457200" rtl="0" algn="l">
              <a:lnSpc>
                <a:spcPct val="115000"/>
              </a:lnSpc>
              <a:spcBef>
                <a:spcPts val="1200"/>
              </a:spcBef>
              <a:spcAft>
                <a:spcPts val="0"/>
              </a:spcAft>
              <a:buClr>
                <a:schemeClr val="accent4"/>
              </a:buClr>
              <a:buSzPts val="1600"/>
              <a:buChar char="•"/>
            </a:pPr>
            <a:r>
              <a:rPr lang="en-US" sz="1600">
                <a:solidFill>
                  <a:schemeClr val="accent4"/>
                </a:solidFill>
              </a:rPr>
              <a:t>Training on this new workflow is expected to occur in mid-October. </a:t>
            </a:r>
            <a:endParaRPr sz="1600">
              <a:solidFill>
                <a:schemeClr val="accent4"/>
              </a:solidFill>
            </a:endParaRPr>
          </a:p>
          <a:p>
            <a:pPr indent="-330200" lvl="0" marL="457200" rtl="0" algn="l">
              <a:lnSpc>
                <a:spcPct val="115000"/>
              </a:lnSpc>
              <a:spcBef>
                <a:spcPts val="0"/>
              </a:spcBef>
              <a:spcAft>
                <a:spcPts val="0"/>
              </a:spcAft>
              <a:buClr>
                <a:schemeClr val="accent4"/>
              </a:buClr>
              <a:buSzPts val="1600"/>
              <a:buChar char="•"/>
            </a:pPr>
            <a:r>
              <a:rPr lang="en-US" sz="1600">
                <a:solidFill>
                  <a:schemeClr val="accent4"/>
                </a:solidFill>
              </a:rPr>
              <a:t>All staff who will be using the Community Queues as part of their workflow will be notified when training dates are confirmed. </a:t>
            </a:r>
            <a:endParaRPr sz="1600">
              <a:solidFill>
                <a:schemeClr val="accent4"/>
              </a:solidFill>
            </a:endParaRPr>
          </a:p>
        </p:txBody>
      </p:sp>
      <p:sp>
        <p:nvSpPr>
          <p:cNvPr id="142" name="Google Shape;142;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6" name="Shape 146"/>
        <p:cNvGrpSpPr/>
        <p:nvPr/>
      </p:nvGrpSpPr>
      <p:grpSpPr>
        <a:xfrm>
          <a:off x="0" y="0"/>
          <a:ext cx="0" cy="0"/>
          <a:chOff x="0" y="0"/>
          <a:chExt cx="0" cy="0"/>
        </a:xfrm>
      </p:grpSpPr>
      <p:sp>
        <p:nvSpPr>
          <p:cNvPr id="147" name="Google Shape;147;p21"/>
          <p:cNvSpPr txBox="1"/>
          <p:nvPr>
            <p:ph type="ctrTitle"/>
          </p:nvPr>
        </p:nvSpPr>
        <p:spPr>
          <a:xfrm>
            <a:off x="685799" y="1501496"/>
            <a:ext cx="7772400" cy="1102500"/>
          </a:xfrm>
          <a:prstGeom prst="rect">
            <a:avLst/>
          </a:prstGeom>
          <a:noFill/>
          <a:ln>
            <a:noFill/>
          </a:ln>
          <a:effectLst>
            <a:outerShdw blurRad="57150" rotWithShape="0" algn="bl" dir="5400000" dist="19050">
              <a:srgbClr val="FF0000">
                <a:alpha val="50000"/>
              </a:srgbClr>
            </a:outerShdw>
          </a:effectLst>
        </p:spPr>
        <p:txBody>
          <a:bodyPr anchorCtr="0" anchor="ctr" bIns="57150" lIns="57150" spcFirstLastPara="1" rIns="57150" wrap="square" tIns="57150">
            <a:noAutofit/>
          </a:bodyPr>
          <a:lstStyle/>
          <a:p>
            <a:pPr indent="0" lvl="0" marL="0" marR="0" rtl="0" algn="ctr">
              <a:lnSpc>
                <a:spcPct val="100000"/>
              </a:lnSpc>
              <a:spcBef>
                <a:spcPts val="0"/>
              </a:spcBef>
              <a:spcAft>
                <a:spcPts val="0"/>
              </a:spcAft>
              <a:buClr>
                <a:schemeClr val="dk2"/>
              </a:buClr>
              <a:buSzPts val="3400"/>
              <a:buFont typeface="Proxima Nova"/>
              <a:buNone/>
            </a:pPr>
            <a:r>
              <a:rPr b="1" lang="en-US" sz="4800"/>
              <a:t>LSA</a:t>
            </a:r>
            <a:endParaRPr b="1" sz="4800"/>
          </a:p>
        </p:txBody>
      </p:sp>
      <p:sp>
        <p:nvSpPr>
          <p:cNvPr id="148" name="Google Shape;148;p21"/>
          <p:cNvSpPr txBox="1"/>
          <p:nvPr/>
        </p:nvSpPr>
        <p:spPr>
          <a:xfrm>
            <a:off x="6634716" y="4752753"/>
            <a:ext cx="1848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2"/>
          <p:cNvSpPr txBox="1"/>
          <p:nvPr>
            <p:ph type="title"/>
          </p:nvPr>
        </p:nvSpPr>
        <p:spPr>
          <a:xfrm>
            <a:off x="457200" y="205979"/>
            <a:ext cx="8229600" cy="857100"/>
          </a:xfrm>
          <a:prstGeom prst="rect">
            <a:avLst/>
          </a:prstGeom>
        </p:spPr>
        <p:txBody>
          <a:bodyPr anchorCtr="0" anchor="ctr" bIns="57150" lIns="57150" spcFirstLastPara="1" rIns="57150" wrap="square" tIns="57150">
            <a:noAutofit/>
          </a:bodyPr>
          <a:lstStyle/>
          <a:p>
            <a:pPr indent="0" lvl="0" marL="0" rtl="0" algn="ctr">
              <a:spcBef>
                <a:spcPts val="0"/>
              </a:spcBef>
              <a:spcAft>
                <a:spcPts val="0"/>
              </a:spcAft>
              <a:buNone/>
            </a:pPr>
            <a:r>
              <a:rPr lang="en-US">
                <a:solidFill>
                  <a:schemeClr val="dk2"/>
                </a:solidFill>
              </a:rPr>
              <a:t>BACKGROUND: LSA</a:t>
            </a:r>
            <a:endParaRPr>
              <a:solidFill>
                <a:schemeClr val="dk2"/>
              </a:solidFill>
            </a:endParaRPr>
          </a:p>
        </p:txBody>
      </p:sp>
      <p:sp>
        <p:nvSpPr>
          <p:cNvPr id="155" name="Google Shape;155;p22"/>
          <p:cNvSpPr txBox="1"/>
          <p:nvPr>
            <p:ph idx="1" type="body"/>
          </p:nvPr>
        </p:nvSpPr>
        <p:spPr>
          <a:xfrm>
            <a:off x="457200" y="1202775"/>
            <a:ext cx="8229600" cy="3318000"/>
          </a:xfrm>
          <a:prstGeom prst="rect">
            <a:avLst/>
          </a:prstGeom>
        </p:spPr>
        <p:txBody>
          <a:bodyPr anchorCtr="0" anchor="t" bIns="57150" lIns="57150" spcFirstLastPara="1" rIns="57150" wrap="square" tIns="57150">
            <a:noAutofit/>
          </a:bodyPr>
          <a:lstStyle/>
          <a:p>
            <a:pPr indent="0" lvl="0" marL="0" rtl="0" algn="l">
              <a:spcBef>
                <a:spcPts val="0"/>
              </a:spcBef>
              <a:spcAft>
                <a:spcPts val="0"/>
              </a:spcAft>
              <a:buNone/>
            </a:pPr>
            <a:r>
              <a:rPr b="1" lang="en-US"/>
              <a:t>AHAR: Annual Homeless Assessment Report</a:t>
            </a:r>
            <a:endParaRPr b="1"/>
          </a:p>
          <a:p>
            <a:pPr indent="-342900" lvl="0" marL="457200" rtl="0" algn="l">
              <a:spcBef>
                <a:spcPts val="1000"/>
              </a:spcBef>
              <a:spcAft>
                <a:spcPts val="0"/>
              </a:spcAft>
              <a:buClr>
                <a:schemeClr val="accent5"/>
              </a:buClr>
              <a:buSzPts val="1800"/>
              <a:buChar char="•"/>
            </a:pPr>
            <a:r>
              <a:rPr lang="en-US">
                <a:solidFill>
                  <a:schemeClr val="accent5"/>
                </a:solidFill>
              </a:rPr>
              <a:t>A national level report that provides information about homeless service providers and the populations they serve.</a:t>
            </a:r>
            <a:endParaRPr>
              <a:solidFill>
                <a:schemeClr val="accent5"/>
              </a:solidFill>
            </a:endParaRPr>
          </a:p>
          <a:p>
            <a:pPr indent="-342900" lvl="0" marL="457200" rtl="0" algn="l">
              <a:spcBef>
                <a:spcPts val="0"/>
              </a:spcBef>
              <a:spcAft>
                <a:spcPts val="0"/>
              </a:spcAft>
              <a:buClr>
                <a:schemeClr val="accent5"/>
              </a:buClr>
              <a:buSzPts val="1800"/>
              <a:buChar char="•"/>
            </a:pPr>
            <a:r>
              <a:rPr lang="en-US">
                <a:solidFill>
                  <a:schemeClr val="accent5"/>
                </a:solidFill>
              </a:rPr>
              <a:t>Three components:</a:t>
            </a:r>
            <a:endParaRPr>
              <a:solidFill>
                <a:schemeClr val="accent5"/>
              </a:solidFill>
            </a:endParaRPr>
          </a:p>
          <a:p>
            <a:pPr indent="-323850" lvl="1" marL="914400" rtl="0" algn="l">
              <a:spcBef>
                <a:spcPts val="0"/>
              </a:spcBef>
              <a:spcAft>
                <a:spcPts val="0"/>
              </a:spcAft>
              <a:buClr>
                <a:schemeClr val="accent5"/>
              </a:buClr>
              <a:buSzPts val="1500"/>
              <a:buChar char="▪"/>
            </a:pPr>
            <a:r>
              <a:rPr b="1" lang="en-US">
                <a:solidFill>
                  <a:schemeClr val="accent5"/>
                </a:solidFill>
              </a:rPr>
              <a:t>HIC</a:t>
            </a:r>
            <a:r>
              <a:rPr lang="en-US">
                <a:solidFill>
                  <a:schemeClr val="accent5"/>
                </a:solidFill>
              </a:rPr>
              <a:t> - Housing Inventory Count</a:t>
            </a:r>
            <a:endParaRPr/>
          </a:p>
          <a:p>
            <a:pPr indent="-323850" lvl="1" marL="914400" rtl="0" algn="l">
              <a:spcBef>
                <a:spcPts val="0"/>
              </a:spcBef>
              <a:spcAft>
                <a:spcPts val="0"/>
              </a:spcAft>
              <a:buClr>
                <a:schemeClr val="accent5"/>
              </a:buClr>
              <a:buSzPts val="1500"/>
              <a:buChar char="▪"/>
            </a:pPr>
            <a:r>
              <a:rPr b="1" lang="en-US">
                <a:solidFill>
                  <a:schemeClr val="accent5"/>
                </a:solidFill>
              </a:rPr>
              <a:t>PIT</a:t>
            </a:r>
            <a:r>
              <a:rPr lang="en-US">
                <a:solidFill>
                  <a:schemeClr val="accent5"/>
                </a:solidFill>
              </a:rPr>
              <a:t> - Point in Time Count</a:t>
            </a:r>
            <a:endParaRPr/>
          </a:p>
          <a:p>
            <a:pPr indent="-323850" lvl="1" marL="914400" rtl="0" algn="l">
              <a:spcBef>
                <a:spcPts val="0"/>
              </a:spcBef>
              <a:spcAft>
                <a:spcPts val="0"/>
              </a:spcAft>
              <a:buClr>
                <a:schemeClr val="accent5"/>
              </a:buClr>
              <a:buSzPts val="1500"/>
              <a:buChar char="▪"/>
            </a:pPr>
            <a:r>
              <a:rPr b="1" lang="en-US">
                <a:solidFill>
                  <a:schemeClr val="accent5"/>
                </a:solidFill>
              </a:rPr>
              <a:t>LSA</a:t>
            </a:r>
            <a:r>
              <a:rPr lang="en-US">
                <a:solidFill>
                  <a:schemeClr val="accent5"/>
                </a:solidFill>
              </a:rPr>
              <a:t> - Longitudinal System Analysis</a:t>
            </a:r>
            <a:endParaRPr>
              <a:solidFill>
                <a:schemeClr val="accent5"/>
              </a:solidFill>
            </a:endParaRPr>
          </a:p>
          <a:p>
            <a:pPr indent="0" lvl="0" marL="0" rtl="0" algn="l">
              <a:spcBef>
                <a:spcPts val="1000"/>
              </a:spcBef>
              <a:spcAft>
                <a:spcPts val="0"/>
              </a:spcAft>
              <a:buNone/>
            </a:pPr>
            <a:r>
              <a:rPr b="1" lang="en-US"/>
              <a:t>LSA: Longitudinal System Analysis</a:t>
            </a:r>
            <a:endParaRPr b="1"/>
          </a:p>
          <a:p>
            <a:pPr indent="-342900" lvl="0" marL="914400" rtl="0" algn="l">
              <a:spcBef>
                <a:spcPts val="1000"/>
              </a:spcBef>
              <a:spcAft>
                <a:spcPts val="0"/>
              </a:spcAft>
              <a:buClr>
                <a:schemeClr val="accent5"/>
              </a:buClr>
              <a:buSzPts val="1800"/>
              <a:buChar char="•"/>
            </a:pPr>
            <a:r>
              <a:rPr lang="en-US">
                <a:solidFill>
                  <a:schemeClr val="accent5"/>
                </a:solidFill>
              </a:rPr>
              <a:t>One of three components that make up the AHAR</a:t>
            </a:r>
            <a:endParaRPr>
              <a:solidFill>
                <a:schemeClr val="accent5"/>
              </a:solidFill>
            </a:endParaRPr>
          </a:p>
          <a:p>
            <a:pPr indent="-342900" lvl="0" marL="914400" rtl="0" algn="l">
              <a:spcBef>
                <a:spcPts val="0"/>
              </a:spcBef>
              <a:spcAft>
                <a:spcPts val="0"/>
              </a:spcAft>
              <a:buClr>
                <a:schemeClr val="accent5"/>
              </a:buClr>
              <a:buSzPts val="1800"/>
              <a:buChar char="•"/>
            </a:pPr>
            <a:r>
              <a:rPr lang="en-US">
                <a:solidFill>
                  <a:schemeClr val="accent5"/>
                </a:solidFill>
              </a:rPr>
              <a:t>Includes information about people and households experiencing homelessness</a:t>
            </a:r>
            <a:endParaRPr>
              <a:solidFill>
                <a:schemeClr val="accent5"/>
              </a:solidFill>
            </a:endParaRPr>
          </a:p>
          <a:p>
            <a:pPr indent="0" lvl="0" marL="0" rtl="0" algn="l">
              <a:spcBef>
                <a:spcPts val="1000"/>
              </a:spcBef>
              <a:spcAft>
                <a:spcPts val="1000"/>
              </a:spcAft>
              <a:buNone/>
            </a:pPr>
            <a:r>
              <a:t/>
            </a:r>
            <a:endParaRPr/>
          </a:p>
        </p:txBody>
      </p:sp>
      <p:sp>
        <p:nvSpPr>
          <p:cNvPr id="156" name="Google Shape;156;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3"/>
          <p:cNvSpPr/>
          <p:nvPr/>
        </p:nvSpPr>
        <p:spPr>
          <a:xfrm>
            <a:off x="3069900" y="4517925"/>
            <a:ext cx="614100" cy="324300"/>
          </a:xfrm>
          <a:prstGeom prst="roundRect">
            <a:avLst>
              <a:gd fmla="val 16667" name="adj"/>
            </a:avLst>
          </a:prstGeom>
          <a:gradFill>
            <a:gsLst>
              <a:gs pos="0">
                <a:srgbClr val="D4E5F5"/>
              </a:gs>
              <a:gs pos="100000">
                <a:srgbClr val="70A4D5"/>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3"/>
          <p:cNvSpPr/>
          <p:nvPr/>
        </p:nvSpPr>
        <p:spPr>
          <a:xfrm>
            <a:off x="3923663" y="4517925"/>
            <a:ext cx="694200" cy="324300"/>
          </a:xfrm>
          <a:prstGeom prst="roundRect">
            <a:avLst>
              <a:gd fmla="val 16667" name="adj"/>
            </a:avLst>
          </a:prstGeom>
          <a:gradFill>
            <a:gsLst>
              <a:gs pos="0">
                <a:srgbClr val="D4E5F5"/>
              </a:gs>
              <a:gs pos="100000">
                <a:srgbClr val="70A4D5"/>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3"/>
          <p:cNvSpPr/>
          <p:nvPr/>
        </p:nvSpPr>
        <p:spPr>
          <a:xfrm>
            <a:off x="4857525" y="4517925"/>
            <a:ext cx="1189500" cy="324300"/>
          </a:xfrm>
          <a:prstGeom prst="roundRect">
            <a:avLst>
              <a:gd fmla="val 16667" name="adj"/>
            </a:avLst>
          </a:prstGeom>
          <a:gradFill>
            <a:gsLst>
              <a:gs pos="0">
                <a:srgbClr val="D4E5F5"/>
              </a:gs>
              <a:gs pos="100000">
                <a:srgbClr val="70A4D5"/>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3"/>
          <p:cNvSpPr txBox="1"/>
          <p:nvPr>
            <p:ph type="title"/>
          </p:nvPr>
        </p:nvSpPr>
        <p:spPr>
          <a:xfrm>
            <a:off x="457200" y="205979"/>
            <a:ext cx="8229600" cy="857100"/>
          </a:xfrm>
          <a:prstGeom prst="rect">
            <a:avLst/>
          </a:prstGeom>
        </p:spPr>
        <p:txBody>
          <a:bodyPr anchorCtr="0" anchor="ctr" bIns="57150" lIns="57150" spcFirstLastPara="1" rIns="57150" wrap="square" tIns="57150">
            <a:noAutofit/>
          </a:bodyPr>
          <a:lstStyle/>
          <a:p>
            <a:pPr indent="0" lvl="0" marL="0" rtl="0" algn="ctr">
              <a:spcBef>
                <a:spcPts val="0"/>
              </a:spcBef>
              <a:spcAft>
                <a:spcPts val="0"/>
              </a:spcAft>
              <a:buNone/>
            </a:pPr>
            <a:r>
              <a:rPr lang="en-US">
                <a:solidFill>
                  <a:schemeClr val="dk2"/>
                </a:solidFill>
              </a:rPr>
              <a:t>BACKGROUND: LSA</a:t>
            </a:r>
            <a:endParaRPr>
              <a:solidFill>
                <a:schemeClr val="dk2"/>
              </a:solidFill>
            </a:endParaRPr>
          </a:p>
        </p:txBody>
      </p:sp>
      <p:sp>
        <p:nvSpPr>
          <p:cNvPr id="165" name="Google Shape;165;p23"/>
          <p:cNvSpPr txBox="1"/>
          <p:nvPr>
            <p:ph idx="1" type="body"/>
          </p:nvPr>
        </p:nvSpPr>
        <p:spPr>
          <a:xfrm>
            <a:off x="457200" y="1168024"/>
            <a:ext cx="8229600" cy="3056400"/>
          </a:xfrm>
          <a:prstGeom prst="rect">
            <a:avLst/>
          </a:prstGeom>
        </p:spPr>
        <p:txBody>
          <a:bodyPr anchorCtr="0" anchor="t" bIns="57150" lIns="57150" spcFirstLastPara="1" rIns="57150" wrap="square" tIns="57150">
            <a:noAutofit/>
          </a:bodyPr>
          <a:lstStyle/>
          <a:p>
            <a:pPr indent="0" lvl="0" marL="0" rtl="0" algn="l">
              <a:spcBef>
                <a:spcPts val="0"/>
              </a:spcBef>
              <a:spcAft>
                <a:spcPts val="0"/>
              </a:spcAft>
              <a:buNone/>
            </a:pPr>
            <a:r>
              <a:rPr b="1" lang="en-US"/>
              <a:t>Three distinct follow-up periods</a:t>
            </a:r>
            <a:endParaRPr b="1"/>
          </a:p>
          <a:p>
            <a:pPr indent="-342900" lvl="0" marL="457200" rtl="0" algn="l">
              <a:spcBef>
                <a:spcPts val="1000"/>
              </a:spcBef>
              <a:spcAft>
                <a:spcPts val="0"/>
              </a:spcAft>
              <a:buClr>
                <a:schemeClr val="accent5"/>
              </a:buClr>
              <a:buSzPts val="1800"/>
              <a:buChar char="•"/>
            </a:pPr>
            <a:r>
              <a:rPr lang="en-US">
                <a:solidFill>
                  <a:schemeClr val="accent5"/>
                </a:solidFill>
              </a:rPr>
              <a:t>Two years prior</a:t>
            </a:r>
            <a:endParaRPr>
              <a:solidFill>
                <a:schemeClr val="accent5"/>
              </a:solidFill>
            </a:endParaRPr>
          </a:p>
          <a:p>
            <a:pPr indent="-342900" lvl="0" marL="457200" rtl="0" algn="l">
              <a:spcBef>
                <a:spcPts val="0"/>
              </a:spcBef>
              <a:spcAft>
                <a:spcPts val="0"/>
              </a:spcAft>
              <a:buClr>
                <a:schemeClr val="accent5"/>
              </a:buClr>
              <a:buSzPts val="1800"/>
              <a:buChar char="•"/>
            </a:pPr>
            <a:r>
              <a:rPr lang="en-US">
                <a:solidFill>
                  <a:schemeClr val="accent5"/>
                </a:solidFill>
              </a:rPr>
              <a:t>One year Prior</a:t>
            </a:r>
            <a:endParaRPr>
              <a:solidFill>
                <a:schemeClr val="accent5"/>
              </a:solidFill>
            </a:endParaRPr>
          </a:p>
          <a:p>
            <a:pPr indent="-342900" lvl="0" marL="457200" rtl="0" algn="l">
              <a:spcBef>
                <a:spcPts val="0"/>
              </a:spcBef>
              <a:spcAft>
                <a:spcPts val="0"/>
              </a:spcAft>
              <a:buClr>
                <a:schemeClr val="accent5"/>
              </a:buClr>
              <a:buSzPts val="1800"/>
              <a:buChar char="•"/>
            </a:pPr>
            <a:r>
              <a:rPr lang="en-US">
                <a:solidFill>
                  <a:schemeClr val="accent5"/>
                </a:solidFill>
              </a:rPr>
              <a:t>First 6 months of reporting period</a:t>
            </a:r>
            <a:endParaRPr>
              <a:solidFill>
                <a:schemeClr val="accent5"/>
              </a:solidFill>
            </a:endParaRPr>
          </a:p>
          <a:p>
            <a:pPr indent="0" lvl="0" marL="0" rtl="0" algn="l">
              <a:spcBef>
                <a:spcPts val="1000"/>
              </a:spcBef>
              <a:spcAft>
                <a:spcPts val="0"/>
              </a:spcAft>
              <a:buNone/>
            </a:pPr>
            <a:r>
              <a:rPr b="1" lang="en-US"/>
              <a:t>Follow-up information</a:t>
            </a:r>
            <a:endParaRPr b="1"/>
          </a:p>
          <a:p>
            <a:pPr indent="-342900" lvl="0" marL="457200" rtl="0" algn="l">
              <a:spcBef>
                <a:spcPts val="1000"/>
              </a:spcBef>
              <a:spcAft>
                <a:spcPts val="0"/>
              </a:spcAft>
              <a:buClr>
                <a:schemeClr val="accent5"/>
              </a:buClr>
              <a:buSzPts val="1800"/>
              <a:buChar char="•"/>
            </a:pPr>
            <a:r>
              <a:rPr lang="en-US">
                <a:solidFill>
                  <a:schemeClr val="accent5"/>
                </a:solidFill>
              </a:rPr>
              <a:t>System use prior to client’s exit</a:t>
            </a:r>
            <a:endParaRPr>
              <a:solidFill>
                <a:schemeClr val="accent5"/>
              </a:solidFill>
            </a:endParaRPr>
          </a:p>
          <a:p>
            <a:pPr indent="-342900" lvl="0" marL="457200" rtl="0" algn="l">
              <a:spcBef>
                <a:spcPts val="0"/>
              </a:spcBef>
              <a:spcAft>
                <a:spcPts val="0"/>
              </a:spcAft>
              <a:buClr>
                <a:schemeClr val="accent5"/>
              </a:buClr>
              <a:buSzPts val="1800"/>
              <a:buChar char="•"/>
            </a:pPr>
            <a:r>
              <a:rPr lang="en-US">
                <a:solidFill>
                  <a:schemeClr val="accent5"/>
                </a:solidFill>
              </a:rPr>
              <a:t>Destination</a:t>
            </a:r>
            <a:endParaRPr>
              <a:solidFill>
                <a:schemeClr val="accent5"/>
              </a:solidFill>
            </a:endParaRPr>
          </a:p>
          <a:p>
            <a:pPr indent="-342900" lvl="0" marL="457200" rtl="0" algn="l">
              <a:spcBef>
                <a:spcPts val="0"/>
              </a:spcBef>
              <a:spcAft>
                <a:spcPts val="0"/>
              </a:spcAft>
              <a:buClr>
                <a:schemeClr val="accent5"/>
              </a:buClr>
              <a:buSzPts val="1800"/>
              <a:buChar char="•"/>
            </a:pPr>
            <a:r>
              <a:rPr lang="en-US">
                <a:solidFill>
                  <a:schemeClr val="accent5"/>
                </a:solidFill>
              </a:rPr>
              <a:t>Where applicable, lengths of time between re-engagement or return to homelessness</a:t>
            </a:r>
            <a:endParaRPr>
              <a:solidFill>
                <a:schemeClr val="accent5"/>
              </a:solidFill>
            </a:endParaRPr>
          </a:p>
          <a:p>
            <a:pPr indent="0" lvl="0" marL="0" rtl="0" algn="l">
              <a:spcBef>
                <a:spcPts val="1000"/>
              </a:spcBef>
              <a:spcAft>
                <a:spcPts val="0"/>
              </a:spcAft>
              <a:buNone/>
            </a:pPr>
            <a:r>
              <a:t/>
            </a:r>
            <a:endParaRPr sz="100"/>
          </a:p>
          <a:p>
            <a:pPr indent="0" lvl="0" marL="0" rtl="0" algn="ctr">
              <a:spcBef>
                <a:spcPts val="1000"/>
              </a:spcBef>
              <a:spcAft>
                <a:spcPts val="0"/>
              </a:spcAft>
              <a:buNone/>
            </a:pPr>
            <a:r>
              <a:rPr b="1" lang="en-US" sz="2400" u="sng"/>
              <a:t>The LSA Journey:</a:t>
            </a:r>
            <a:endParaRPr b="1" sz="2400" u="sng"/>
          </a:p>
          <a:p>
            <a:pPr indent="0" lvl="0" marL="0" rtl="0" algn="ctr">
              <a:spcBef>
                <a:spcPts val="1000"/>
              </a:spcBef>
              <a:spcAft>
                <a:spcPts val="0"/>
              </a:spcAft>
              <a:buNone/>
            </a:pPr>
            <a:r>
              <a:rPr lang="en-US" sz="2200"/>
              <a:t>CoC → HUD → Congress</a:t>
            </a:r>
            <a:endParaRPr sz="2200"/>
          </a:p>
          <a:p>
            <a:pPr indent="0" lvl="0" marL="0" rtl="0" algn="l">
              <a:spcBef>
                <a:spcPts val="1000"/>
              </a:spcBef>
              <a:spcAft>
                <a:spcPts val="1000"/>
              </a:spcAft>
              <a:buNone/>
            </a:pPr>
            <a:r>
              <a:t/>
            </a:r>
            <a:endParaRPr b="1"/>
          </a:p>
        </p:txBody>
      </p:sp>
      <p:sp>
        <p:nvSpPr>
          <p:cNvPr id="166" name="Google Shape;166;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4"/>
          <p:cNvSpPr txBox="1"/>
          <p:nvPr>
            <p:ph type="title"/>
          </p:nvPr>
        </p:nvSpPr>
        <p:spPr>
          <a:xfrm>
            <a:off x="457200" y="205979"/>
            <a:ext cx="8229600" cy="857100"/>
          </a:xfrm>
          <a:prstGeom prst="rect">
            <a:avLst/>
          </a:prstGeom>
        </p:spPr>
        <p:txBody>
          <a:bodyPr anchorCtr="0" anchor="ctr" bIns="57150" lIns="57150" spcFirstLastPara="1" rIns="57150" wrap="square" tIns="57150">
            <a:noAutofit/>
          </a:bodyPr>
          <a:lstStyle/>
          <a:p>
            <a:pPr indent="0" lvl="0" marL="0" rtl="0" algn="ctr">
              <a:spcBef>
                <a:spcPts val="0"/>
              </a:spcBef>
              <a:spcAft>
                <a:spcPts val="0"/>
              </a:spcAft>
              <a:buNone/>
            </a:pPr>
            <a:r>
              <a:rPr lang="en-US">
                <a:solidFill>
                  <a:schemeClr val="accent5"/>
                </a:solidFill>
              </a:rPr>
              <a:t>LSA</a:t>
            </a:r>
            <a:endParaRPr>
              <a:solidFill>
                <a:schemeClr val="accent5"/>
              </a:solidFill>
            </a:endParaRPr>
          </a:p>
        </p:txBody>
      </p:sp>
      <p:sp>
        <p:nvSpPr>
          <p:cNvPr id="172" name="Google Shape;172;p24"/>
          <p:cNvSpPr txBox="1"/>
          <p:nvPr>
            <p:ph idx="1" type="body"/>
          </p:nvPr>
        </p:nvSpPr>
        <p:spPr>
          <a:xfrm>
            <a:off x="457200" y="1411299"/>
            <a:ext cx="8229600" cy="3056400"/>
          </a:xfrm>
          <a:prstGeom prst="rect">
            <a:avLst/>
          </a:prstGeom>
        </p:spPr>
        <p:txBody>
          <a:bodyPr anchorCtr="0" anchor="t" bIns="57150" lIns="57150" spcFirstLastPara="1" rIns="57150" wrap="square" tIns="57150">
            <a:noAutofit/>
          </a:bodyPr>
          <a:lstStyle/>
          <a:p>
            <a:pPr indent="0" lvl="0" marL="0" rtl="0" algn="l">
              <a:spcBef>
                <a:spcPts val="0"/>
              </a:spcBef>
              <a:spcAft>
                <a:spcPts val="0"/>
              </a:spcAft>
              <a:buNone/>
            </a:pPr>
            <a:r>
              <a:rPr lang="en-US"/>
              <a:t>W</a:t>
            </a:r>
            <a:r>
              <a:rPr lang="en-US"/>
              <a:t>e may be doing some targeted outreach over the next couple months to ask agencies to fix some data quality issues </a:t>
            </a:r>
            <a:br>
              <a:rPr lang="en-US"/>
            </a:br>
            <a:r>
              <a:rPr lang="en-US"/>
              <a:t>(i.e abandoned enrollments, kids being enrolled without a HOH, etc.)</a:t>
            </a:r>
            <a:br>
              <a:rPr lang="en-US"/>
            </a:br>
            <a:br>
              <a:rPr lang="en-US"/>
            </a:br>
            <a:r>
              <a:rPr lang="en-US"/>
              <a:t>What you can do to prepare:</a:t>
            </a:r>
            <a:endParaRPr/>
          </a:p>
          <a:p>
            <a:pPr indent="-311150" lvl="0" marL="457200" rtl="0" algn="l">
              <a:spcBef>
                <a:spcPts val="1000"/>
              </a:spcBef>
              <a:spcAft>
                <a:spcPts val="0"/>
              </a:spcAft>
              <a:buSzPts val="1300"/>
              <a:buChar char="•"/>
            </a:pPr>
            <a:r>
              <a:rPr lang="en-US" sz="1300"/>
              <a:t>Please respond promptly to outreach emails from System Administration Team and your Agency HMIS Lead</a:t>
            </a:r>
            <a:endParaRPr sz="1300"/>
          </a:p>
          <a:p>
            <a:pPr indent="-311150" lvl="0" marL="457200" rtl="0" algn="l">
              <a:spcBef>
                <a:spcPts val="0"/>
              </a:spcBef>
              <a:spcAft>
                <a:spcPts val="0"/>
              </a:spcAft>
              <a:buSzPts val="1300"/>
              <a:buChar char="•"/>
            </a:pPr>
            <a:r>
              <a:rPr lang="en-US" sz="1300"/>
              <a:t>Ensure all enrollments and exits have been entered</a:t>
            </a:r>
            <a:endParaRPr sz="1300"/>
          </a:p>
          <a:p>
            <a:pPr indent="-311150" lvl="0" marL="457200" rtl="0" algn="l">
              <a:spcBef>
                <a:spcPts val="0"/>
              </a:spcBef>
              <a:spcAft>
                <a:spcPts val="0"/>
              </a:spcAft>
              <a:buSzPts val="1300"/>
              <a:buChar char="•"/>
            </a:pPr>
            <a:r>
              <a:rPr lang="en-US" sz="1300"/>
              <a:t>Review bed/unit utilization to ensure that it is between 90%-105%</a:t>
            </a:r>
            <a:endParaRPr sz="1300"/>
          </a:p>
          <a:p>
            <a:pPr indent="-311150" lvl="0" marL="457200" rtl="0" algn="l">
              <a:spcBef>
                <a:spcPts val="0"/>
              </a:spcBef>
              <a:spcAft>
                <a:spcPts val="0"/>
              </a:spcAft>
              <a:buSzPts val="1300"/>
              <a:buChar char="•"/>
            </a:pPr>
            <a:r>
              <a:rPr lang="en-US" sz="1300"/>
              <a:t>Review data quality for each project type, paying special attention to: </a:t>
            </a:r>
            <a:endParaRPr sz="1300"/>
          </a:p>
          <a:p>
            <a:pPr indent="-311150" lvl="0" marL="457200" rtl="0" algn="l">
              <a:spcBef>
                <a:spcPts val="0"/>
              </a:spcBef>
              <a:spcAft>
                <a:spcPts val="0"/>
              </a:spcAft>
              <a:buSzPts val="1300"/>
              <a:buChar char="•"/>
            </a:pPr>
            <a:r>
              <a:rPr lang="en-US" sz="1300"/>
              <a:t>HoH designation and family/group enrollments (any kids enrolled by themselves?)</a:t>
            </a:r>
            <a:endParaRPr sz="1300"/>
          </a:p>
          <a:p>
            <a:pPr indent="-311150" lvl="0" marL="457200" rtl="0" algn="l">
              <a:spcBef>
                <a:spcPts val="0"/>
              </a:spcBef>
              <a:spcAft>
                <a:spcPts val="0"/>
              </a:spcAft>
              <a:buSzPts val="1300"/>
              <a:buChar char="•"/>
            </a:pPr>
            <a:r>
              <a:rPr lang="en-US" sz="1300"/>
              <a:t>Duplicate or erroneous enrollments (ask the Helpdesk to delete!)</a:t>
            </a:r>
            <a:endParaRPr sz="1300"/>
          </a:p>
          <a:p>
            <a:pPr indent="-311150" lvl="0" marL="457200" rtl="0" algn="l">
              <a:spcBef>
                <a:spcPts val="0"/>
              </a:spcBef>
              <a:spcAft>
                <a:spcPts val="0"/>
              </a:spcAft>
              <a:buSzPts val="1300"/>
              <a:buChar char="•"/>
            </a:pPr>
            <a:r>
              <a:rPr lang="en-US" sz="1300"/>
              <a:t>Missing data/no exit interview (high missing rates cause errors in reporting process)</a:t>
            </a:r>
            <a:endParaRPr sz="1300"/>
          </a:p>
          <a:p>
            <a:pPr indent="0" lvl="0" marL="0" rtl="0" algn="ctr">
              <a:spcBef>
                <a:spcPts val="1000"/>
              </a:spcBef>
              <a:spcAft>
                <a:spcPts val="1000"/>
              </a:spcAft>
              <a:buNone/>
            </a:pPr>
            <a:r>
              <a:t/>
            </a:r>
            <a:endParaRPr/>
          </a:p>
        </p:txBody>
      </p:sp>
      <p:sp>
        <p:nvSpPr>
          <p:cNvPr id="173" name="Google Shape;173;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7"/>
          <p:cNvSpPr txBox="1"/>
          <p:nvPr>
            <p:ph idx="1" type="body"/>
          </p:nvPr>
        </p:nvSpPr>
        <p:spPr>
          <a:xfrm rot="310">
            <a:off x="57920" y="150761"/>
            <a:ext cx="3331800" cy="1358400"/>
          </a:xfrm>
          <a:prstGeom prst="rect">
            <a:avLst/>
          </a:prstGeom>
          <a:effectLst>
            <a:outerShdw blurRad="57150" rotWithShape="0" algn="bl" dir="5400000" dist="19050">
              <a:srgbClr val="F6B26B">
                <a:alpha val="50000"/>
              </a:srgbClr>
            </a:outerShdw>
          </a:effectLst>
        </p:spPr>
        <p:txBody>
          <a:bodyPr anchorCtr="0" anchor="t" bIns="57150" lIns="57150" spcFirstLastPara="1" rIns="57150" wrap="square" tIns="57150">
            <a:noAutofit/>
          </a:bodyPr>
          <a:lstStyle/>
          <a:p>
            <a:pPr indent="0" lvl="0" marL="0" rtl="0" algn="ctr">
              <a:spcBef>
                <a:spcPts val="0"/>
              </a:spcBef>
              <a:spcAft>
                <a:spcPts val="1000"/>
              </a:spcAft>
              <a:buNone/>
            </a:pPr>
            <a:r>
              <a:rPr b="1" lang="en-US">
                <a:solidFill>
                  <a:srgbClr val="980000"/>
                </a:solidFill>
              </a:rPr>
              <a:t>TODAY’S AGENDA</a:t>
            </a:r>
            <a:endParaRPr b="1">
              <a:solidFill>
                <a:srgbClr val="980000"/>
              </a:solidFill>
            </a:endParaRPr>
          </a:p>
        </p:txBody>
      </p:sp>
      <p:sp>
        <p:nvSpPr>
          <p:cNvPr id="47" name="Google Shape;47;p7"/>
          <p:cNvSpPr txBox="1"/>
          <p:nvPr>
            <p:ph idx="5" type="body"/>
          </p:nvPr>
        </p:nvSpPr>
        <p:spPr>
          <a:xfrm>
            <a:off x="3953950" y="1182453"/>
            <a:ext cx="4653300" cy="2778600"/>
          </a:xfrm>
          <a:prstGeom prst="rect">
            <a:avLst/>
          </a:prstGeom>
        </p:spPr>
        <p:txBody>
          <a:bodyPr anchorCtr="0" anchor="t" bIns="57150" lIns="57150" spcFirstLastPara="1" rIns="57150" wrap="square" tIns="57150">
            <a:noAutofit/>
          </a:bodyPr>
          <a:lstStyle/>
          <a:p>
            <a:pPr indent="-342900" lvl="0" marL="457200" rtl="0" algn="l">
              <a:spcBef>
                <a:spcPts val="0"/>
              </a:spcBef>
              <a:spcAft>
                <a:spcPts val="0"/>
              </a:spcAft>
              <a:buClr>
                <a:schemeClr val="accent3"/>
              </a:buClr>
              <a:buSzPts val="1800"/>
              <a:buChar char="•"/>
            </a:pPr>
            <a:r>
              <a:rPr b="1" lang="en-US" sz="1800">
                <a:solidFill>
                  <a:schemeClr val="accent3"/>
                </a:solidFill>
              </a:rPr>
              <a:t>Welcome</a:t>
            </a:r>
            <a:endParaRPr b="1" sz="1800">
              <a:solidFill>
                <a:schemeClr val="accent3"/>
              </a:solidFill>
            </a:endParaRPr>
          </a:p>
          <a:p>
            <a:pPr indent="-342900" lvl="0" marL="457200" rtl="0" algn="l">
              <a:spcBef>
                <a:spcPts val="0"/>
              </a:spcBef>
              <a:spcAft>
                <a:spcPts val="0"/>
              </a:spcAft>
              <a:buClr>
                <a:schemeClr val="accent3"/>
              </a:buClr>
              <a:buSzPts val="1800"/>
              <a:buChar char="•"/>
            </a:pPr>
            <a:r>
              <a:rPr b="1" lang="en-US" sz="1800">
                <a:solidFill>
                  <a:schemeClr val="accent3"/>
                </a:solidFill>
              </a:rPr>
              <a:t>Introduce Andrea</a:t>
            </a:r>
            <a:endParaRPr b="1" sz="1800">
              <a:solidFill>
                <a:schemeClr val="accent3"/>
              </a:solidFill>
            </a:endParaRPr>
          </a:p>
          <a:p>
            <a:pPr indent="-342900" lvl="0" marL="457200" rtl="0" algn="l">
              <a:spcBef>
                <a:spcPts val="0"/>
              </a:spcBef>
              <a:spcAft>
                <a:spcPts val="0"/>
              </a:spcAft>
              <a:buClr>
                <a:schemeClr val="accent3"/>
              </a:buClr>
              <a:buSzPts val="1800"/>
              <a:buChar char="•"/>
            </a:pPr>
            <a:r>
              <a:rPr b="1" lang="en-US" sz="1800">
                <a:solidFill>
                  <a:schemeClr val="accent3"/>
                </a:solidFill>
              </a:rPr>
              <a:t>Housing Standardization</a:t>
            </a:r>
            <a:endParaRPr b="1" sz="1800">
              <a:solidFill>
                <a:schemeClr val="accent3"/>
              </a:solidFill>
            </a:endParaRPr>
          </a:p>
          <a:p>
            <a:pPr indent="-342900" lvl="0" marL="457200" rtl="0" algn="l">
              <a:spcBef>
                <a:spcPts val="0"/>
              </a:spcBef>
              <a:spcAft>
                <a:spcPts val="0"/>
              </a:spcAft>
              <a:buClr>
                <a:schemeClr val="accent3"/>
              </a:buClr>
              <a:buSzPts val="1800"/>
              <a:buChar char="•"/>
            </a:pPr>
            <a:r>
              <a:rPr b="1" lang="en-US" sz="1800">
                <a:solidFill>
                  <a:schemeClr val="accent3"/>
                </a:solidFill>
              </a:rPr>
              <a:t>Virtual ROI</a:t>
            </a:r>
            <a:endParaRPr b="1" sz="1800">
              <a:solidFill>
                <a:schemeClr val="accent3"/>
              </a:solidFill>
            </a:endParaRPr>
          </a:p>
          <a:p>
            <a:pPr indent="-342900" lvl="0" marL="457200" rtl="0" algn="l">
              <a:spcBef>
                <a:spcPts val="0"/>
              </a:spcBef>
              <a:spcAft>
                <a:spcPts val="0"/>
              </a:spcAft>
              <a:buClr>
                <a:schemeClr val="accent3"/>
              </a:buClr>
              <a:buSzPts val="1800"/>
              <a:buChar char="•"/>
            </a:pPr>
            <a:r>
              <a:rPr b="1" lang="en-US" sz="1800">
                <a:solidFill>
                  <a:schemeClr val="accent3"/>
                </a:solidFill>
              </a:rPr>
              <a:t>Problem Solving </a:t>
            </a:r>
            <a:endParaRPr b="1" sz="1800">
              <a:solidFill>
                <a:schemeClr val="accent3"/>
              </a:solidFill>
            </a:endParaRPr>
          </a:p>
          <a:p>
            <a:pPr indent="-342900" lvl="0" marL="457200" rtl="0" algn="l">
              <a:spcBef>
                <a:spcPts val="0"/>
              </a:spcBef>
              <a:spcAft>
                <a:spcPts val="0"/>
              </a:spcAft>
              <a:buClr>
                <a:schemeClr val="accent3"/>
              </a:buClr>
              <a:buSzPts val="1800"/>
              <a:buChar char="•"/>
            </a:pPr>
            <a:r>
              <a:rPr b="1" lang="en-US" sz="1800">
                <a:solidFill>
                  <a:schemeClr val="accent3"/>
                </a:solidFill>
              </a:rPr>
              <a:t>Multiple Queues</a:t>
            </a:r>
            <a:endParaRPr b="1" sz="1800">
              <a:solidFill>
                <a:schemeClr val="accent3"/>
              </a:solidFill>
            </a:endParaRPr>
          </a:p>
          <a:p>
            <a:pPr indent="-342900" lvl="0" marL="457200" rtl="0" algn="l">
              <a:spcBef>
                <a:spcPts val="0"/>
              </a:spcBef>
              <a:spcAft>
                <a:spcPts val="0"/>
              </a:spcAft>
              <a:buClr>
                <a:schemeClr val="accent3"/>
              </a:buClr>
              <a:buSzPts val="1800"/>
              <a:buChar char="•"/>
            </a:pPr>
            <a:r>
              <a:rPr b="1" lang="en-US" sz="1800">
                <a:solidFill>
                  <a:schemeClr val="accent3"/>
                </a:solidFill>
              </a:rPr>
              <a:t>LSA</a:t>
            </a:r>
            <a:endParaRPr b="1" sz="1800">
              <a:solidFill>
                <a:schemeClr val="accent3"/>
              </a:solidFill>
            </a:endParaRPr>
          </a:p>
          <a:p>
            <a:pPr indent="-342900" lvl="0" marL="457200" rtl="0" algn="l">
              <a:spcBef>
                <a:spcPts val="0"/>
              </a:spcBef>
              <a:spcAft>
                <a:spcPts val="0"/>
              </a:spcAft>
              <a:buClr>
                <a:schemeClr val="accent3"/>
              </a:buClr>
              <a:buSzPts val="1800"/>
              <a:buChar char="•"/>
            </a:pPr>
            <a:r>
              <a:rPr b="1" lang="en-US" sz="1800">
                <a:solidFill>
                  <a:schemeClr val="accent3"/>
                </a:solidFill>
              </a:rPr>
              <a:t>Other topics (time permitting)</a:t>
            </a:r>
            <a:endParaRPr b="1" sz="1800">
              <a:solidFill>
                <a:schemeClr val="accent3"/>
              </a:solidFill>
            </a:endParaRPr>
          </a:p>
          <a:p>
            <a:pPr indent="0" lvl="0" marL="0" rtl="0" algn="l">
              <a:spcBef>
                <a:spcPts val="1000"/>
              </a:spcBef>
              <a:spcAft>
                <a:spcPts val="0"/>
              </a:spcAft>
              <a:buNone/>
            </a:pPr>
            <a:r>
              <a:t/>
            </a:r>
            <a:endParaRPr b="1" sz="2400" u="sng">
              <a:solidFill>
                <a:schemeClr val="lt2"/>
              </a:solidFill>
            </a:endParaRPr>
          </a:p>
          <a:p>
            <a:pPr indent="0" lvl="0" marL="457200" rtl="0" algn="l">
              <a:spcBef>
                <a:spcPts val="1000"/>
              </a:spcBef>
              <a:spcAft>
                <a:spcPts val="1000"/>
              </a:spcAft>
              <a:buNone/>
            </a:pPr>
            <a:r>
              <a:t/>
            </a:r>
            <a:endParaRPr/>
          </a:p>
        </p:txBody>
      </p:sp>
      <p:sp>
        <p:nvSpPr>
          <p:cNvPr id="48" name="Google Shape;48;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5"/>
          <p:cNvSpPr txBox="1"/>
          <p:nvPr>
            <p:ph type="title"/>
          </p:nvPr>
        </p:nvSpPr>
        <p:spPr>
          <a:xfrm>
            <a:off x="457200" y="205979"/>
            <a:ext cx="8229600" cy="857100"/>
          </a:xfrm>
          <a:prstGeom prst="rect">
            <a:avLst/>
          </a:prstGeom>
        </p:spPr>
        <p:txBody>
          <a:bodyPr anchorCtr="0" anchor="ctr" bIns="57150" lIns="57150" spcFirstLastPara="1" rIns="57150" wrap="square" tIns="57150">
            <a:noAutofit/>
          </a:bodyPr>
          <a:lstStyle/>
          <a:p>
            <a:pPr indent="0" lvl="0" marL="0" rtl="0" algn="ctr">
              <a:spcBef>
                <a:spcPts val="0"/>
              </a:spcBef>
              <a:spcAft>
                <a:spcPts val="0"/>
              </a:spcAft>
              <a:buNone/>
            </a:pPr>
            <a:r>
              <a:rPr lang="en-US">
                <a:solidFill>
                  <a:schemeClr val="accent5"/>
                </a:solidFill>
              </a:rPr>
              <a:t>LSA</a:t>
            </a:r>
            <a:endParaRPr>
              <a:solidFill>
                <a:schemeClr val="accent5"/>
              </a:solidFill>
            </a:endParaRPr>
          </a:p>
        </p:txBody>
      </p:sp>
      <p:sp>
        <p:nvSpPr>
          <p:cNvPr id="179" name="Google Shape;179;p25"/>
          <p:cNvSpPr txBox="1"/>
          <p:nvPr>
            <p:ph idx="1" type="body"/>
          </p:nvPr>
        </p:nvSpPr>
        <p:spPr>
          <a:xfrm>
            <a:off x="457200" y="1411299"/>
            <a:ext cx="8229600" cy="3056400"/>
          </a:xfrm>
          <a:prstGeom prst="rect">
            <a:avLst/>
          </a:prstGeom>
          <a:noFill/>
        </p:spPr>
        <p:txBody>
          <a:bodyPr anchorCtr="0" anchor="t" bIns="57150" lIns="57150" spcFirstLastPara="1" rIns="57150" wrap="square" tIns="57150">
            <a:noAutofit/>
          </a:bodyPr>
          <a:lstStyle/>
          <a:p>
            <a:pPr indent="0" lvl="0" marL="0" rtl="0" algn="ctr">
              <a:spcBef>
                <a:spcPts val="0"/>
              </a:spcBef>
              <a:spcAft>
                <a:spcPts val="0"/>
              </a:spcAft>
              <a:buNone/>
            </a:pPr>
            <a:r>
              <a:rPr b="1" lang="en-US"/>
              <a:t>Key Reports to Manage and Review Data</a:t>
            </a:r>
            <a:endParaRPr b="1"/>
          </a:p>
          <a:p>
            <a:pPr indent="0" lvl="0" marL="0" rtl="0" algn="l">
              <a:spcBef>
                <a:spcPts val="1000"/>
              </a:spcBef>
              <a:spcAft>
                <a:spcPts val="0"/>
              </a:spcAft>
              <a:buNone/>
            </a:pPr>
            <a:r>
              <a:rPr lang="en-US"/>
              <a:t>There are a number of reports in the Clarity Human Service Report Library to help you manage your program and client data.  In preparation for the LSA, please run these reports with date range of Oct 1 - Sept 30. </a:t>
            </a:r>
            <a:endParaRPr/>
          </a:p>
          <a:p>
            <a:pPr indent="0" lvl="0" marL="0" rtl="0" algn="l">
              <a:spcBef>
                <a:spcPts val="1000"/>
              </a:spcBef>
              <a:spcAft>
                <a:spcPts val="0"/>
              </a:spcAft>
              <a:buNone/>
            </a:pPr>
            <a:r>
              <a:t/>
            </a:r>
            <a:endParaRPr sz="300"/>
          </a:p>
          <a:p>
            <a:pPr indent="0" lvl="0" marL="0" rtl="0" algn="l">
              <a:spcBef>
                <a:spcPts val="1000"/>
              </a:spcBef>
              <a:spcAft>
                <a:spcPts val="0"/>
              </a:spcAft>
              <a:buNone/>
            </a:pPr>
            <a:r>
              <a:rPr lang="en-US"/>
              <a:t>Click on the links for more details on what each of these reports provides:</a:t>
            </a:r>
            <a:endParaRPr/>
          </a:p>
          <a:p>
            <a:pPr indent="0" lvl="0" marL="0" rtl="0" algn="l">
              <a:spcBef>
                <a:spcPts val="1000"/>
              </a:spcBef>
              <a:spcAft>
                <a:spcPts val="0"/>
              </a:spcAft>
              <a:buNone/>
            </a:pPr>
            <a:r>
              <a:t/>
            </a:r>
            <a:endParaRPr sz="100"/>
          </a:p>
          <a:p>
            <a:pPr indent="0" lvl="0" marL="0" rtl="0" algn="l">
              <a:spcBef>
                <a:spcPts val="1000"/>
              </a:spcBef>
              <a:spcAft>
                <a:spcPts val="0"/>
              </a:spcAft>
              <a:buNone/>
            </a:pPr>
            <a:r>
              <a:rPr lang="en-US"/>
              <a:t>[</a:t>
            </a:r>
            <a:r>
              <a:rPr lang="en-US" u="sng">
                <a:solidFill>
                  <a:srgbClr val="0563C1"/>
                </a:solidFill>
                <a:hlinkClick r:id="rId3">
                  <a:extLst>
                    <a:ext uri="{A12FA001-AC4F-418D-AE19-62706E023703}">
                      <ahyp:hlinkClr val="tx"/>
                    </a:ext>
                  </a:extLst>
                </a:hlinkClick>
              </a:rPr>
              <a:t>HUDX-225</a:t>
            </a:r>
            <a:r>
              <a:rPr lang="en-US"/>
              <a:t>] HMIS Data Quality Report: what’s missing?</a:t>
            </a:r>
            <a:endParaRPr/>
          </a:p>
          <a:p>
            <a:pPr indent="0" lvl="0" marL="0" rtl="0" algn="l">
              <a:spcBef>
                <a:spcPts val="1000"/>
              </a:spcBef>
              <a:spcAft>
                <a:spcPts val="0"/>
              </a:spcAft>
              <a:buNone/>
            </a:pPr>
            <a:r>
              <a:rPr lang="en-US"/>
              <a:t>[</a:t>
            </a:r>
            <a:r>
              <a:rPr lang="en-US" u="sng">
                <a:solidFill>
                  <a:srgbClr val="0563C1"/>
                </a:solidFill>
                <a:hlinkClick r:id="rId4">
                  <a:extLst>
                    <a:ext uri="{A12FA001-AC4F-418D-AE19-62706E023703}">
                      <ahyp:hlinkClr val="tx"/>
                    </a:ext>
                  </a:extLst>
                </a:hlinkClick>
              </a:rPr>
              <a:t>GNRL-106</a:t>
            </a:r>
            <a:r>
              <a:rPr lang="en-US"/>
              <a:t>] Program Roster: who’s enrolled by themselves vs. in group?</a:t>
            </a:r>
            <a:endParaRPr/>
          </a:p>
          <a:p>
            <a:pPr indent="0" lvl="0" marL="0" rtl="0" algn="l">
              <a:spcBef>
                <a:spcPts val="1000"/>
              </a:spcBef>
              <a:spcAft>
                <a:spcPts val="0"/>
              </a:spcAft>
              <a:buNone/>
            </a:pPr>
            <a:r>
              <a:rPr lang="en-US"/>
              <a:t>[</a:t>
            </a:r>
            <a:r>
              <a:rPr lang="en-US" u="sng">
                <a:solidFill>
                  <a:srgbClr val="0563C1"/>
                </a:solidFill>
                <a:hlinkClick r:id="rId5">
                  <a:extLst>
                    <a:ext uri="{A12FA001-AC4F-418D-AE19-62706E023703}">
                      <ahyp:hlinkClr val="tx"/>
                    </a:ext>
                  </a:extLst>
                </a:hlinkClick>
              </a:rPr>
              <a:t>GNRL-220</a:t>
            </a:r>
            <a:r>
              <a:rPr lang="en-US"/>
              <a:t>] Program Details Report: what data has been entered?</a:t>
            </a:r>
            <a:endParaRPr/>
          </a:p>
          <a:p>
            <a:pPr indent="0" lvl="0" marL="0" rtl="0" algn="l">
              <a:spcBef>
                <a:spcPts val="1000"/>
              </a:spcBef>
              <a:spcAft>
                <a:spcPts val="1000"/>
              </a:spcAft>
              <a:buNone/>
            </a:pPr>
            <a:r>
              <a:rPr lang="en-US"/>
              <a:t>[</a:t>
            </a:r>
            <a:r>
              <a:rPr lang="en-US" u="sng">
                <a:solidFill>
                  <a:srgbClr val="0563C1"/>
                </a:solidFill>
                <a:hlinkClick r:id="rId6">
                  <a:extLst>
                    <a:ext uri="{A12FA001-AC4F-418D-AE19-62706E023703}">
                      <ahyp:hlinkClr val="tx"/>
                    </a:ext>
                  </a:extLst>
                </a:hlinkClick>
              </a:rPr>
              <a:t>EXIT-101</a:t>
            </a:r>
            <a:r>
              <a:rPr lang="en-US"/>
              <a:t>] Potential Exits: who’s inactive and could be exited?</a:t>
            </a:r>
            <a:endParaRPr/>
          </a:p>
        </p:txBody>
      </p:sp>
      <p:sp>
        <p:nvSpPr>
          <p:cNvPr id="180" name="Google Shape;180;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6"/>
          <p:cNvSpPr txBox="1"/>
          <p:nvPr/>
        </p:nvSpPr>
        <p:spPr>
          <a:xfrm>
            <a:off x="139650" y="0"/>
            <a:ext cx="8864700" cy="156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3000">
              <a:solidFill>
                <a:schemeClr val="lt2"/>
              </a:solidFill>
              <a:latin typeface="Proxima Nova"/>
              <a:ea typeface="Proxima Nova"/>
              <a:cs typeface="Proxima Nova"/>
              <a:sym typeface="Proxima Nova"/>
            </a:endParaRPr>
          </a:p>
          <a:p>
            <a:pPr indent="0" lvl="0" marL="0" rtl="0" algn="ctr">
              <a:spcBef>
                <a:spcPts val="0"/>
              </a:spcBef>
              <a:spcAft>
                <a:spcPts val="0"/>
              </a:spcAft>
              <a:buNone/>
            </a:pPr>
            <a:r>
              <a:rPr b="1" lang="en-US" sz="4200">
                <a:solidFill>
                  <a:schemeClr val="lt2"/>
                </a:solidFill>
                <a:latin typeface="Proxima Nova"/>
                <a:ea typeface="Proxima Nova"/>
                <a:cs typeface="Proxima Nova"/>
                <a:sym typeface="Proxima Nova"/>
              </a:rPr>
              <a:t>Helpful Resources</a:t>
            </a:r>
            <a:endParaRPr b="1" sz="2600"/>
          </a:p>
        </p:txBody>
      </p:sp>
      <p:sp>
        <p:nvSpPr>
          <p:cNvPr id="186" name="Google Shape;186;p26"/>
          <p:cNvSpPr txBox="1"/>
          <p:nvPr>
            <p:ph idx="1" type="body"/>
          </p:nvPr>
        </p:nvSpPr>
        <p:spPr>
          <a:xfrm>
            <a:off x="751200" y="1419600"/>
            <a:ext cx="7641600" cy="2304300"/>
          </a:xfrm>
          <a:prstGeom prst="rect">
            <a:avLst/>
          </a:prstGeom>
        </p:spPr>
        <p:txBody>
          <a:bodyPr anchorCtr="0" anchor="t" bIns="57150" lIns="57150" spcFirstLastPara="1" rIns="57150" wrap="square" tIns="57150">
            <a:noAutofit/>
          </a:bodyPr>
          <a:lstStyle/>
          <a:p>
            <a:pPr indent="0" lvl="0" marL="0" rtl="0" algn="ctr">
              <a:spcBef>
                <a:spcPts val="1000"/>
              </a:spcBef>
              <a:spcAft>
                <a:spcPts val="0"/>
              </a:spcAft>
              <a:buNone/>
            </a:pPr>
            <a:r>
              <a:t/>
            </a:r>
            <a:endParaRPr sz="1100">
              <a:solidFill>
                <a:srgbClr val="434343"/>
              </a:solidFill>
            </a:endParaRPr>
          </a:p>
          <a:p>
            <a:pPr indent="0" lvl="0" marL="0" rtl="0" algn="ctr">
              <a:spcBef>
                <a:spcPts val="1000"/>
              </a:spcBef>
              <a:spcAft>
                <a:spcPts val="0"/>
              </a:spcAft>
              <a:buNone/>
            </a:pPr>
            <a:r>
              <a:rPr b="1" lang="en-US" sz="2200">
                <a:solidFill>
                  <a:srgbClr val="434343"/>
                </a:solidFill>
              </a:rPr>
              <a:t>ONESF Help Center Website </a:t>
            </a:r>
            <a:endParaRPr b="1" sz="2200">
              <a:solidFill>
                <a:srgbClr val="434343"/>
              </a:solidFill>
            </a:endParaRPr>
          </a:p>
          <a:p>
            <a:pPr indent="0" lvl="0" marL="0" rtl="0" algn="ctr">
              <a:lnSpc>
                <a:spcPct val="115000"/>
              </a:lnSpc>
              <a:spcBef>
                <a:spcPts val="0"/>
              </a:spcBef>
              <a:spcAft>
                <a:spcPts val="0"/>
              </a:spcAft>
              <a:buNone/>
            </a:pPr>
            <a:r>
              <a:rPr b="1" lang="en-US" sz="2200" u="sng">
                <a:solidFill>
                  <a:srgbClr val="434343"/>
                </a:solidFill>
                <a:hlinkClick r:id="rId3">
                  <a:extLst>
                    <a:ext uri="{A12FA001-AC4F-418D-AE19-62706E023703}">
                      <ahyp:hlinkClr val="tx"/>
                    </a:ext>
                  </a:extLst>
                </a:hlinkClick>
              </a:rPr>
              <a:t>https://onesf.clarityhs.help</a:t>
            </a:r>
            <a:endParaRPr b="1" sz="2200">
              <a:solidFill>
                <a:srgbClr val="434343"/>
              </a:solidFill>
            </a:endParaRPr>
          </a:p>
          <a:p>
            <a:pPr indent="0" lvl="0" marL="215900" rtl="0" algn="ctr">
              <a:spcBef>
                <a:spcPts val="1000"/>
              </a:spcBef>
              <a:spcAft>
                <a:spcPts val="0"/>
              </a:spcAft>
              <a:buNone/>
            </a:pPr>
            <a:r>
              <a:t/>
            </a:r>
            <a:endParaRPr b="1" sz="2200">
              <a:solidFill>
                <a:srgbClr val="434343"/>
              </a:solidFill>
            </a:endParaRPr>
          </a:p>
          <a:p>
            <a:pPr indent="0" lvl="0" marL="0" rtl="0" algn="ctr">
              <a:lnSpc>
                <a:spcPct val="115000"/>
              </a:lnSpc>
              <a:spcBef>
                <a:spcPts val="0"/>
              </a:spcBef>
              <a:spcAft>
                <a:spcPts val="0"/>
              </a:spcAft>
              <a:buNone/>
            </a:pPr>
            <a:r>
              <a:rPr b="1" lang="en-US" sz="2200">
                <a:solidFill>
                  <a:srgbClr val="434343"/>
                </a:solidFill>
              </a:rPr>
              <a:t>  Bitfocus Helpdesk</a:t>
            </a:r>
            <a:endParaRPr b="1" sz="2200">
              <a:solidFill>
                <a:srgbClr val="434343"/>
              </a:solidFill>
            </a:endParaRPr>
          </a:p>
          <a:p>
            <a:pPr indent="0" lvl="0" marL="0" rtl="0" algn="ctr">
              <a:lnSpc>
                <a:spcPct val="115000"/>
              </a:lnSpc>
              <a:spcBef>
                <a:spcPts val="0"/>
              </a:spcBef>
              <a:spcAft>
                <a:spcPts val="0"/>
              </a:spcAft>
              <a:buNone/>
            </a:pPr>
            <a:r>
              <a:rPr b="1" lang="en-US" sz="2200">
                <a:solidFill>
                  <a:srgbClr val="434343"/>
                </a:solidFill>
              </a:rPr>
              <a:t> </a:t>
            </a:r>
            <a:r>
              <a:rPr b="1" lang="en-US" sz="2200" u="sng">
                <a:solidFill>
                  <a:srgbClr val="434343"/>
                </a:solidFill>
                <a:hlinkClick r:id="rId4">
                  <a:extLst>
                    <a:ext uri="{A12FA001-AC4F-418D-AE19-62706E023703}">
                      <ahyp:hlinkClr val="tx"/>
                    </a:ext>
                  </a:extLst>
                </a:hlinkClick>
              </a:rPr>
              <a:t>onesf@bitfocus.com</a:t>
            </a:r>
            <a:r>
              <a:rPr b="1" lang="en-US" sz="2200">
                <a:solidFill>
                  <a:srgbClr val="434343"/>
                </a:solidFill>
              </a:rPr>
              <a:t>  </a:t>
            </a:r>
            <a:endParaRPr b="1" sz="2200">
              <a:solidFill>
                <a:srgbClr val="434343"/>
              </a:solidFill>
            </a:endParaRPr>
          </a:p>
          <a:p>
            <a:pPr indent="0" lvl="0" marL="0" rtl="0" algn="ctr">
              <a:lnSpc>
                <a:spcPct val="115000"/>
              </a:lnSpc>
              <a:spcBef>
                <a:spcPts val="0"/>
              </a:spcBef>
              <a:spcAft>
                <a:spcPts val="0"/>
              </a:spcAft>
              <a:buNone/>
            </a:pPr>
            <a:r>
              <a:rPr lang="en-US" sz="2200">
                <a:solidFill>
                  <a:srgbClr val="434343"/>
                </a:solidFill>
              </a:rPr>
              <a:t>415.429.4211</a:t>
            </a:r>
            <a:endParaRPr sz="2200">
              <a:solidFill>
                <a:srgbClr val="434343"/>
              </a:solidFill>
            </a:endParaRPr>
          </a:p>
          <a:p>
            <a:pPr indent="0" lvl="0" marL="0" rtl="0" algn="l">
              <a:spcBef>
                <a:spcPts val="0"/>
              </a:spcBef>
              <a:spcAft>
                <a:spcPts val="1000"/>
              </a:spcAft>
              <a:buNone/>
            </a:pPr>
            <a:r>
              <a:t/>
            </a:r>
            <a:endParaRPr/>
          </a:p>
        </p:txBody>
      </p:sp>
      <p:sp>
        <p:nvSpPr>
          <p:cNvPr id="187" name="Google Shape;187;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7"/>
          <p:cNvSpPr txBox="1"/>
          <p:nvPr/>
        </p:nvSpPr>
        <p:spPr>
          <a:xfrm>
            <a:off x="647800" y="534750"/>
            <a:ext cx="7718400" cy="121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solidFill>
                  <a:schemeClr val="lt2"/>
                </a:solidFill>
                <a:latin typeface="Proxima Nova"/>
                <a:ea typeface="Proxima Nova"/>
                <a:cs typeface="Proxima Nova"/>
                <a:sym typeface="Proxima Nova"/>
              </a:rPr>
              <a:t>Thank You From Your SF Team!</a:t>
            </a:r>
            <a:endParaRPr b="1" sz="3600">
              <a:latin typeface="Proxima Nova"/>
              <a:ea typeface="Proxima Nova"/>
              <a:cs typeface="Proxima Nova"/>
              <a:sym typeface="Proxima Nova"/>
            </a:endParaRPr>
          </a:p>
        </p:txBody>
      </p:sp>
      <p:pic>
        <p:nvPicPr>
          <p:cNvPr id="193" name="Google Shape;193;p27"/>
          <p:cNvPicPr preferRelativeResize="0"/>
          <p:nvPr/>
        </p:nvPicPr>
        <p:blipFill>
          <a:blip r:embed="rId3">
            <a:alphaModFix/>
          </a:blip>
          <a:stretch>
            <a:fillRect/>
          </a:stretch>
        </p:blipFill>
        <p:spPr>
          <a:xfrm>
            <a:off x="1453000" y="1438949"/>
            <a:ext cx="1768400" cy="1768400"/>
          </a:xfrm>
          <a:prstGeom prst="rect">
            <a:avLst/>
          </a:prstGeom>
          <a:noFill/>
          <a:ln>
            <a:noFill/>
          </a:ln>
        </p:spPr>
      </p:pic>
      <p:pic>
        <p:nvPicPr>
          <p:cNvPr id="194" name="Google Shape;194;p27"/>
          <p:cNvPicPr preferRelativeResize="0"/>
          <p:nvPr/>
        </p:nvPicPr>
        <p:blipFill>
          <a:blip r:embed="rId4">
            <a:alphaModFix/>
          </a:blip>
          <a:stretch>
            <a:fillRect/>
          </a:stretch>
        </p:blipFill>
        <p:spPr>
          <a:xfrm>
            <a:off x="3390225" y="2012050"/>
            <a:ext cx="228600" cy="104775"/>
          </a:xfrm>
          <a:prstGeom prst="rect">
            <a:avLst/>
          </a:prstGeom>
          <a:noFill/>
          <a:ln>
            <a:noFill/>
          </a:ln>
        </p:spPr>
      </p:pic>
      <p:pic>
        <p:nvPicPr>
          <p:cNvPr id="195" name="Google Shape;195;p27"/>
          <p:cNvPicPr preferRelativeResize="0"/>
          <p:nvPr/>
        </p:nvPicPr>
        <p:blipFill>
          <a:blip r:embed="rId5">
            <a:alphaModFix/>
          </a:blip>
          <a:stretch>
            <a:fillRect/>
          </a:stretch>
        </p:blipFill>
        <p:spPr>
          <a:xfrm>
            <a:off x="5922588" y="1438950"/>
            <a:ext cx="1768400" cy="1768400"/>
          </a:xfrm>
          <a:prstGeom prst="rect">
            <a:avLst/>
          </a:prstGeom>
          <a:noFill/>
          <a:ln>
            <a:noFill/>
          </a:ln>
        </p:spPr>
      </p:pic>
      <p:sp>
        <p:nvSpPr>
          <p:cNvPr id="196" name="Google Shape;196;p27"/>
          <p:cNvSpPr txBox="1"/>
          <p:nvPr/>
        </p:nvSpPr>
        <p:spPr>
          <a:xfrm>
            <a:off x="1146050" y="3896650"/>
            <a:ext cx="1768500" cy="4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graphicFrame>
        <p:nvGraphicFramePr>
          <p:cNvPr id="197" name="Google Shape;197;p27"/>
          <p:cNvGraphicFramePr/>
          <p:nvPr/>
        </p:nvGraphicFramePr>
        <p:xfrm>
          <a:off x="3380900" y="3965463"/>
          <a:ext cx="3000000" cy="3000000"/>
        </p:xfrm>
        <a:graphic>
          <a:graphicData uri="http://schemas.openxmlformats.org/drawingml/2006/table">
            <a:tbl>
              <a:tblPr>
                <a:noFill/>
                <a:tableStyleId>{EC8DC447-C2F3-4B99-B214-15961F56189F}</a:tableStyleId>
              </a:tblPr>
              <a:tblGrid>
                <a:gridCol w="652700"/>
                <a:gridCol w="1115700"/>
              </a:tblGrid>
              <a:tr h="285750">
                <a:tc gridSpan="2">
                  <a:txBody>
                    <a:bodyPr/>
                    <a:lstStyle/>
                    <a:p>
                      <a:pPr indent="0" lvl="0" marL="0" rtl="0" algn="l">
                        <a:lnSpc>
                          <a:spcPct val="115000"/>
                        </a:lnSpc>
                        <a:spcBef>
                          <a:spcPts val="0"/>
                        </a:spcBef>
                        <a:spcAft>
                          <a:spcPts val="0"/>
                        </a:spcAft>
                        <a:buNone/>
                      </a:pPr>
                      <a:r>
                        <a:t/>
                      </a:r>
                      <a:endParaRPr b="1" sz="1350">
                        <a:solidFill>
                          <a:srgbClr val="A61A21"/>
                        </a:solidFill>
                        <a:latin typeface="Roboto"/>
                        <a:ea typeface="Roboto"/>
                        <a:cs typeface="Roboto"/>
                        <a:sym typeface="Roboto"/>
                      </a:endParaRPr>
                    </a:p>
                  </a:txBody>
                  <a:tcPr marT="47625" marB="47625" marR="91425" marL="91425"/>
                </a:tc>
                <a:tc hMerge="1"/>
              </a:tr>
            </a:tbl>
          </a:graphicData>
        </a:graphic>
      </p:graphicFrame>
      <p:sp>
        <p:nvSpPr>
          <p:cNvPr id="198" name="Google Shape;198;p27"/>
          <p:cNvSpPr txBox="1"/>
          <p:nvPr/>
        </p:nvSpPr>
        <p:spPr>
          <a:xfrm>
            <a:off x="5922550" y="3471775"/>
            <a:ext cx="1768500" cy="91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US" sz="1350">
                <a:solidFill>
                  <a:srgbClr val="980000"/>
                </a:solidFill>
                <a:latin typeface="Proxima Nova"/>
                <a:ea typeface="Proxima Nova"/>
                <a:cs typeface="Proxima Nova"/>
                <a:sym typeface="Proxima Nova"/>
              </a:rPr>
              <a:t>Sara Hoffman</a:t>
            </a:r>
            <a:endParaRPr b="1" sz="1350">
              <a:solidFill>
                <a:srgbClr val="980000"/>
              </a:solidFill>
              <a:latin typeface="Proxima Nova"/>
              <a:ea typeface="Proxima Nova"/>
              <a:cs typeface="Proxima Nova"/>
              <a:sym typeface="Proxima Nova"/>
            </a:endParaRPr>
          </a:p>
          <a:p>
            <a:pPr indent="0" lvl="0" marL="0" rtl="0" algn="ctr">
              <a:lnSpc>
                <a:spcPct val="115000"/>
              </a:lnSpc>
              <a:spcBef>
                <a:spcPts val="0"/>
              </a:spcBef>
              <a:spcAft>
                <a:spcPts val="0"/>
              </a:spcAft>
              <a:buNone/>
            </a:pPr>
            <a:r>
              <a:rPr b="1" lang="en-US" sz="1200">
                <a:solidFill>
                  <a:srgbClr val="980000"/>
                </a:solidFill>
                <a:latin typeface="Proxima Nova"/>
                <a:ea typeface="Proxima Nova"/>
                <a:cs typeface="Proxima Nova"/>
                <a:sym typeface="Proxima Nova"/>
              </a:rPr>
              <a:t>Project Manager </a:t>
            </a:r>
            <a:endParaRPr b="1" sz="1200">
              <a:solidFill>
                <a:srgbClr val="980000"/>
              </a:solidFill>
              <a:latin typeface="Proxima Nova"/>
              <a:ea typeface="Proxima Nova"/>
              <a:cs typeface="Proxima Nova"/>
              <a:sym typeface="Proxima Nova"/>
            </a:endParaRPr>
          </a:p>
        </p:txBody>
      </p:sp>
      <p:sp>
        <p:nvSpPr>
          <p:cNvPr id="199" name="Google Shape;199;p27"/>
          <p:cNvSpPr txBox="1"/>
          <p:nvPr/>
        </p:nvSpPr>
        <p:spPr>
          <a:xfrm>
            <a:off x="1452950" y="3378782"/>
            <a:ext cx="1768500" cy="109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US" sz="1350">
                <a:solidFill>
                  <a:srgbClr val="980000"/>
                </a:solidFill>
                <a:latin typeface="Proxima Nova"/>
                <a:ea typeface="Proxima Nova"/>
                <a:cs typeface="Proxima Nova"/>
                <a:sym typeface="Proxima Nova"/>
              </a:rPr>
              <a:t>Ja Eun Guerrero Huh, LCSW</a:t>
            </a:r>
            <a:endParaRPr b="1" sz="1350">
              <a:solidFill>
                <a:srgbClr val="980000"/>
              </a:solidFill>
              <a:latin typeface="Proxima Nova"/>
              <a:ea typeface="Proxima Nova"/>
              <a:cs typeface="Proxima Nova"/>
              <a:sym typeface="Proxima Nova"/>
            </a:endParaRPr>
          </a:p>
          <a:p>
            <a:pPr indent="0" lvl="0" marL="0" rtl="0" algn="ctr">
              <a:lnSpc>
                <a:spcPct val="115000"/>
              </a:lnSpc>
              <a:spcBef>
                <a:spcPts val="0"/>
              </a:spcBef>
              <a:spcAft>
                <a:spcPts val="0"/>
              </a:spcAft>
              <a:buNone/>
            </a:pPr>
            <a:r>
              <a:rPr b="1" lang="en-US" sz="1200">
                <a:solidFill>
                  <a:srgbClr val="980000"/>
                </a:solidFill>
                <a:latin typeface="Proxima Nova"/>
                <a:ea typeface="Proxima Nova"/>
                <a:cs typeface="Proxima Nova"/>
                <a:sym typeface="Proxima Nova"/>
              </a:rPr>
              <a:t>Senior Project Administrator</a:t>
            </a:r>
            <a:endParaRPr b="1" sz="1200">
              <a:solidFill>
                <a:srgbClr val="980000"/>
              </a:solidFill>
              <a:latin typeface="Proxima Nova"/>
              <a:ea typeface="Proxima Nova"/>
              <a:cs typeface="Proxima Nova"/>
              <a:sym typeface="Proxima Nova"/>
            </a:endParaRPr>
          </a:p>
        </p:txBody>
      </p:sp>
      <p:sp>
        <p:nvSpPr>
          <p:cNvPr id="200" name="Google Shape;200;p27"/>
          <p:cNvSpPr txBox="1"/>
          <p:nvPr/>
        </p:nvSpPr>
        <p:spPr>
          <a:xfrm>
            <a:off x="3687750" y="3411932"/>
            <a:ext cx="1768500" cy="1031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US" sz="1350">
                <a:solidFill>
                  <a:srgbClr val="980000"/>
                </a:solidFill>
                <a:latin typeface="Proxima Nova"/>
                <a:ea typeface="Proxima Nova"/>
                <a:cs typeface="Proxima Nova"/>
                <a:sym typeface="Proxima Nova"/>
              </a:rPr>
              <a:t>Andrea Bañas</a:t>
            </a:r>
            <a:endParaRPr b="1" sz="1350">
              <a:solidFill>
                <a:srgbClr val="980000"/>
              </a:solidFill>
              <a:latin typeface="Proxima Nova"/>
              <a:ea typeface="Proxima Nova"/>
              <a:cs typeface="Proxima Nova"/>
              <a:sym typeface="Proxima Nova"/>
            </a:endParaRPr>
          </a:p>
          <a:p>
            <a:pPr indent="0" lvl="0" marL="0" rtl="0" algn="ctr">
              <a:lnSpc>
                <a:spcPct val="115000"/>
              </a:lnSpc>
              <a:spcBef>
                <a:spcPts val="0"/>
              </a:spcBef>
              <a:spcAft>
                <a:spcPts val="0"/>
              </a:spcAft>
              <a:buNone/>
            </a:pPr>
            <a:r>
              <a:rPr b="1" lang="en-US" sz="1200">
                <a:solidFill>
                  <a:srgbClr val="980000"/>
                </a:solidFill>
                <a:latin typeface="Proxima Nova"/>
                <a:ea typeface="Proxima Nova"/>
                <a:cs typeface="Proxima Nova"/>
                <a:sym typeface="Proxima Nova"/>
              </a:rPr>
              <a:t>Deputy Project </a:t>
            </a:r>
            <a:endParaRPr b="1" sz="1200">
              <a:solidFill>
                <a:srgbClr val="980000"/>
              </a:solidFill>
              <a:latin typeface="Proxima Nova"/>
              <a:ea typeface="Proxima Nova"/>
              <a:cs typeface="Proxima Nova"/>
              <a:sym typeface="Proxima Nova"/>
            </a:endParaRPr>
          </a:p>
          <a:p>
            <a:pPr indent="0" lvl="0" marL="0" rtl="0" algn="ctr">
              <a:lnSpc>
                <a:spcPct val="115000"/>
              </a:lnSpc>
              <a:spcBef>
                <a:spcPts val="0"/>
              </a:spcBef>
              <a:spcAft>
                <a:spcPts val="0"/>
              </a:spcAft>
              <a:buNone/>
            </a:pPr>
            <a:r>
              <a:rPr b="1" lang="en-US" sz="1200">
                <a:solidFill>
                  <a:srgbClr val="980000"/>
                </a:solidFill>
                <a:latin typeface="Proxima Nova"/>
                <a:ea typeface="Proxima Nova"/>
                <a:cs typeface="Proxima Nova"/>
                <a:sym typeface="Proxima Nova"/>
              </a:rPr>
              <a:t>Administrator</a:t>
            </a:r>
            <a:endParaRPr b="1" sz="1200">
              <a:solidFill>
                <a:srgbClr val="980000"/>
              </a:solidFill>
              <a:latin typeface="Proxima Nova"/>
              <a:ea typeface="Proxima Nova"/>
              <a:cs typeface="Proxima Nova"/>
              <a:sym typeface="Proxima Nova"/>
            </a:endParaRPr>
          </a:p>
        </p:txBody>
      </p:sp>
      <p:sp>
        <p:nvSpPr>
          <p:cNvPr id="201" name="Google Shape;201;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02" name="Google Shape;202;p27"/>
          <p:cNvPicPr preferRelativeResize="0"/>
          <p:nvPr/>
        </p:nvPicPr>
        <p:blipFill rotWithShape="1">
          <a:blip r:embed="rId6">
            <a:alphaModFix/>
          </a:blip>
          <a:srcRect b="0" l="258" r="248" t="0"/>
          <a:stretch/>
        </p:blipFill>
        <p:spPr>
          <a:xfrm>
            <a:off x="3687800" y="1438949"/>
            <a:ext cx="1768400" cy="1768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sz="1300">
                <a:solidFill>
                  <a:schemeClr val="lt2"/>
                </a:solidFill>
                <a:latin typeface="Proxima Nova"/>
                <a:ea typeface="Proxima Nova"/>
                <a:cs typeface="Proxima Nova"/>
                <a:sym typeface="Proxima Nova"/>
              </a:rPr>
              <a:t>‹#›</a:t>
            </a:fld>
            <a:endParaRPr sz="1300">
              <a:solidFill>
                <a:schemeClr val="lt2"/>
              </a:solidFill>
              <a:latin typeface="Proxima Nova"/>
              <a:ea typeface="Proxima Nova"/>
              <a:cs typeface="Proxima Nova"/>
              <a:sym typeface="Proxima Nova"/>
            </a:endParaRPr>
          </a:p>
        </p:txBody>
      </p:sp>
      <p:pic>
        <p:nvPicPr>
          <p:cNvPr id="54" name="Google Shape;54;p8"/>
          <p:cNvPicPr preferRelativeResize="0"/>
          <p:nvPr/>
        </p:nvPicPr>
        <p:blipFill rotWithShape="1">
          <a:blip r:embed="rId3">
            <a:alphaModFix/>
          </a:blip>
          <a:srcRect b="0" l="258" r="248" t="0"/>
          <a:stretch/>
        </p:blipFill>
        <p:spPr>
          <a:xfrm>
            <a:off x="3687800" y="1438874"/>
            <a:ext cx="1768400" cy="1768400"/>
          </a:xfrm>
          <a:prstGeom prst="rect">
            <a:avLst/>
          </a:prstGeom>
          <a:noFill/>
          <a:ln>
            <a:noFill/>
          </a:ln>
        </p:spPr>
      </p:pic>
      <p:sp>
        <p:nvSpPr>
          <p:cNvPr id="55" name="Google Shape;55;p8"/>
          <p:cNvSpPr txBox="1"/>
          <p:nvPr/>
        </p:nvSpPr>
        <p:spPr>
          <a:xfrm>
            <a:off x="3132150" y="3423425"/>
            <a:ext cx="2879700" cy="920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US" sz="1550">
                <a:solidFill>
                  <a:schemeClr val="accent4"/>
                </a:solidFill>
                <a:latin typeface="Proxima Nova"/>
                <a:ea typeface="Proxima Nova"/>
                <a:cs typeface="Proxima Nova"/>
                <a:sym typeface="Proxima Nova"/>
              </a:rPr>
              <a:t>Andrea Bañas</a:t>
            </a:r>
            <a:endParaRPr b="1" sz="1550">
              <a:solidFill>
                <a:schemeClr val="accent4"/>
              </a:solidFill>
              <a:latin typeface="Proxima Nova"/>
              <a:ea typeface="Proxima Nova"/>
              <a:cs typeface="Proxima Nova"/>
              <a:sym typeface="Proxima Nova"/>
            </a:endParaRPr>
          </a:p>
          <a:p>
            <a:pPr indent="0" lvl="0" marL="0" rtl="0" algn="ctr">
              <a:lnSpc>
                <a:spcPct val="115000"/>
              </a:lnSpc>
              <a:spcBef>
                <a:spcPts val="0"/>
              </a:spcBef>
              <a:spcAft>
                <a:spcPts val="0"/>
              </a:spcAft>
              <a:buNone/>
            </a:pPr>
            <a:r>
              <a:rPr b="1" lang="en-US">
                <a:solidFill>
                  <a:schemeClr val="accent4"/>
                </a:solidFill>
                <a:latin typeface="Proxima Nova"/>
                <a:ea typeface="Proxima Nova"/>
                <a:cs typeface="Proxima Nova"/>
                <a:sym typeface="Proxima Nova"/>
              </a:rPr>
              <a:t>Deputy Project Administrator</a:t>
            </a:r>
            <a:endParaRPr b="1">
              <a:solidFill>
                <a:schemeClr val="accent4"/>
              </a:solidFill>
              <a:latin typeface="Proxima Nova"/>
              <a:ea typeface="Proxima Nova"/>
              <a:cs typeface="Proxima Nova"/>
              <a:sym typeface="Proxima Nova"/>
            </a:endParaRPr>
          </a:p>
        </p:txBody>
      </p:sp>
      <p:sp>
        <p:nvSpPr>
          <p:cNvPr id="56" name="Google Shape;56;p8"/>
          <p:cNvSpPr txBox="1"/>
          <p:nvPr>
            <p:ph type="title"/>
          </p:nvPr>
        </p:nvSpPr>
        <p:spPr>
          <a:xfrm>
            <a:off x="457200" y="205979"/>
            <a:ext cx="8229600" cy="857100"/>
          </a:xfrm>
          <a:prstGeom prst="rect">
            <a:avLst/>
          </a:prstGeom>
        </p:spPr>
        <p:txBody>
          <a:bodyPr anchorCtr="0" anchor="ctr" bIns="57150" lIns="57150" spcFirstLastPara="1" rIns="57150" wrap="square" tIns="57150">
            <a:noAutofit/>
          </a:bodyPr>
          <a:lstStyle/>
          <a:p>
            <a:pPr indent="0" lvl="0" marL="0" rtl="0" algn="ctr">
              <a:spcBef>
                <a:spcPts val="0"/>
              </a:spcBef>
              <a:spcAft>
                <a:spcPts val="0"/>
              </a:spcAft>
              <a:buNone/>
            </a:pPr>
            <a:r>
              <a:rPr lang="en-US">
                <a:solidFill>
                  <a:schemeClr val="accent3"/>
                </a:solidFill>
              </a:rPr>
              <a:t>Welcome Andrea</a:t>
            </a:r>
            <a:endParaRPr>
              <a:solidFill>
                <a:schemeClr val="accent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9"/>
          <p:cNvSpPr txBox="1"/>
          <p:nvPr>
            <p:ph type="ctrTitle"/>
          </p:nvPr>
        </p:nvSpPr>
        <p:spPr>
          <a:xfrm>
            <a:off x="685799" y="1501496"/>
            <a:ext cx="7772400" cy="1102500"/>
          </a:xfrm>
          <a:prstGeom prst="rect">
            <a:avLst/>
          </a:prstGeom>
          <a:noFill/>
          <a:ln>
            <a:noFill/>
          </a:ln>
          <a:effectLst>
            <a:outerShdw blurRad="57150" rotWithShape="0" algn="bl" dir="5400000" dist="19050">
              <a:srgbClr val="FF0000">
                <a:alpha val="50000"/>
              </a:srgbClr>
            </a:outerShdw>
          </a:effectLst>
        </p:spPr>
        <p:txBody>
          <a:bodyPr anchorCtr="0" anchor="ctr" bIns="57150" lIns="57150" spcFirstLastPara="1" rIns="57150" wrap="square" tIns="57150">
            <a:noAutofit/>
          </a:bodyPr>
          <a:lstStyle/>
          <a:p>
            <a:pPr indent="0" lvl="0" marL="0" marR="0" rtl="0" algn="ctr">
              <a:lnSpc>
                <a:spcPct val="100000"/>
              </a:lnSpc>
              <a:spcBef>
                <a:spcPts val="0"/>
              </a:spcBef>
              <a:spcAft>
                <a:spcPts val="0"/>
              </a:spcAft>
              <a:buClr>
                <a:schemeClr val="dk2"/>
              </a:buClr>
              <a:buSzPts val="3400"/>
              <a:buFont typeface="Proxima Nova"/>
              <a:buNone/>
            </a:pPr>
            <a:r>
              <a:rPr b="1" lang="en-US" sz="4800"/>
              <a:t>Housing Standardization</a:t>
            </a:r>
            <a:endParaRPr b="1" sz="4800"/>
          </a:p>
        </p:txBody>
      </p:sp>
      <p:sp>
        <p:nvSpPr>
          <p:cNvPr id="62" name="Google Shape;62;p9"/>
          <p:cNvSpPr txBox="1"/>
          <p:nvPr/>
        </p:nvSpPr>
        <p:spPr>
          <a:xfrm>
            <a:off x="6634716" y="4752753"/>
            <a:ext cx="1848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descr="DHSH_sig_COLOR_rgb" id="64" name="Google Shape;64;p9"/>
          <p:cNvPicPr preferRelativeResize="0"/>
          <p:nvPr/>
        </p:nvPicPr>
        <p:blipFill>
          <a:blip r:embed="rId4">
            <a:alphaModFix/>
          </a:blip>
          <a:stretch>
            <a:fillRect/>
          </a:stretch>
        </p:blipFill>
        <p:spPr>
          <a:xfrm>
            <a:off x="3206000" y="2776523"/>
            <a:ext cx="2732006" cy="857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0"/>
          <p:cNvSpPr txBox="1"/>
          <p:nvPr>
            <p:ph type="title"/>
          </p:nvPr>
        </p:nvSpPr>
        <p:spPr>
          <a:xfrm>
            <a:off x="457200" y="205979"/>
            <a:ext cx="8229600" cy="857100"/>
          </a:xfrm>
          <a:prstGeom prst="rect">
            <a:avLst/>
          </a:prstGeom>
        </p:spPr>
        <p:txBody>
          <a:bodyPr anchorCtr="0" anchor="ctr" bIns="57150" lIns="57150" spcFirstLastPara="1" rIns="57150" wrap="square" tIns="57150">
            <a:noAutofit/>
          </a:bodyPr>
          <a:lstStyle/>
          <a:p>
            <a:pPr indent="0" lvl="0" marL="0" rtl="0" algn="ctr">
              <a:spcBef>
                <a:spcPts val="0"/>
              </a:spcBef>
              <a:spcAft>
                <a:spcPts val="0"/>
              </a:spcAft>
              <a:buNone/>
            </a:pPr>
            <a:r>
              <a:rPr lang="en-US">
                <a:solidFill>
                  <a:schemeClr val="accent3"/>
                </a:solidFill>
              </a:rPr>
              <a:t>Housing Standardization </a:t>
            </a:r>
            <a:endParaRPr>
              <a:solidFill>
                <a:schemeClr val="accent3"/>
              </a:solidFill>
            </a:endParaRPr>
          </a:p>
        </p:txBody>
      </p:sp>
      <p:sp>
        <p:nvSpPr>
          <p:cNvPr id="70" name="Google Shape;70;p10"/>
          <p:cNvSpPr txBox="1"/>
          <p:nvPr>
            <p:ph idx="1" type="body"/>
          </p:nvPr>
        </p:nvSpPr>
        <p:spPr>
          <a:xfrm>
            <a:off x="402475" y="1378274"/>
            <a:ext cx="8229600" cy="3056400"/>
          </a:xfrm>
          <a:prstGeom prst="rect">
            <a:avLst/>
          </a:prstGeom>
        </p:spPr>
        <p:txBody>
          <a:bodyPr anchorCtr="0" anchor="t" bIns="57150" lIns="57150" spcFirstLastPara="1" rIns="57150" wrap="square" tIns="57150">
            <a:noAutofit/>
          </a:bodyPr>
          <a:lstStyle/>
          <a:p>
            <a:pPr indent="-330200" lvl="0" marL="457200" rtl="0" algn="l">
              <a:lnSpc>
                <a:spcPct val="115000"/>
              </a:lnSpc>
              <a:spcBef>
                <a:spcPts val="0"/>
              </a:spcBef>
              <a:spcAft>
                <a:spcPts val="0"/>
              </a:spcAft>
              <a:buSzPts val="1600"/>
              <a:buFont typeface="Proxima Nova"/>
              <a:buChar char="•"/>
            </a:pPr>
            <a:r>
              <a:rPr lang="en-US" sz="1600"/>
              <a:t>The Department of Homelessness &amp; Supportive Housing is working to onboard all housing providers to the ONE System.  </a:t>
            </a:r>
            <a:endParaRPr sz="1600"/>
          </a:p>
          <a:p>
            <a:pPr indent="-330200" lvl="0" marL="457200" rtl="0" algn="l">
              <a:lnSpc>
                <a:spcPct val="115000"/>
              </a:lnSpc>
              <a:spcBef>
                <a:spcPts val="0"/>
              </a:spcBef>
              <a:spcAft>
                <a:spcPts val="0"/>
              </a:spcAft>
              <a:buSzPts val="1600"/>
              <a:buFont typeface="Proxima Nova"/>
              <a:buChar char="•"/>
            </a:pPr>
            <a:r>
              <a:rPr lang="en-US" sz="1600"/>
              <a:t>Supportive housing programs will be set up as separate ONE System programs for each subsidy source that has unique eligibility requirements. </a:t>
            </a:r>
            <a:endParaRPr sz="1600"/>
          </a:p>
          <a:p>
            <a:pPr indent="-330200" lvl="0" marL="457200" rtl="0" algn="l">
              <a:lnSpc>
                <a:spcPct val="115000"/>
              </a:lnSpc>
              <a:spcBef>
                <a:spcPts val="0"/>
              </a:spcBef>
              <a:spcAft>
                <a:spcPts val="0"/>
              </a:spcAft>
              <a:buSzPts val="1600"/>
              <a:buFont typeface="Proxima Nova"/>
              <a:buChar char="•"/>
            </a:pPr>
            <a:r>
              <a:rPr lang="en-US" sz="1600"/>
              <a:t>Through this process, we will be reconfiguring some existing housing programs in ONE, and setting up housing programs that have not previously been tracked in the ONE System. </a:t>
            </a:r>
            <a:endParaRPr sz="1600"/>
          </a:p>
          <a:p>
            <a:pPr indent="-330200" lvl="1" marL="914400" rtl="0" algn="l">
              <a:lnSpc>
                <a:spcPct val="115000"/>
              </a:lnSpc>
              <a:spcBef>
                <a:spcPts val="0"/>
              </a:spcBef>
              <a:spcAft>
                <a:spcPts val="0"/>
              </a:spcAft>
              <a:buClr>
                <a:srgbClr val="678594"/>
              </a:buClr>
              <a:buSzPts val="1600"/>
              <a:buFont typeface="Proxima Nova"/>
              <a:buChar char="▪"/>
            </a:pPr>
            <a:r>
              <a:rPr lang="en-US" sz="1600">
                <a:solidFill>
                  <a:srgbClr val="678594"/>
                </a:solidFill>
              </a:rPr>
              <a:t>HSH and Bitfocus will communicate with each agency prior to making any changes to your existing ONE System programs. </a:t>
            </a:r>
            <a:endParaRPr sz="1600">
              <a:solidFill>
                <a:srgbClr val="678594"/>
              </a:solidFill>
            </a:endParaRPr>
          </a:p>
          <a:p>
            <a:pPr indent="0" lvl="0" marL="0" rtl="0" algn="l">
              <a:lnSpc>
                <a:spcPct val="115000"/>
              </a:lnSpc>
              <a:spcBef>
                <a:spcPts val="0"/>
              </a:spcBef>
              <a:spcAft>
                <a:spcPts val="0"/>
              </a:spcAft>
              <a:buNone/>
            </a:pPr>
            <a:r>
              <a:t/>
            </a:r>
            <a:endParaRPr sz="1600">
              <a:solidFill>
                <a:srgbClr val="678594"/>
              </a:solidFill>
            </a:endParaRPr>
          </a:p>
          <a:p>
            <a:pPr indent="0" lvl="0" marL="0" rtl="0" algn="l">
              <a:spcBef>
                <a:spcPts val="0"/>
              </a:spcBef>
              <a:spcAft>
                <a:spcPts val="1000"/>
              </a:spcAft>
              <a:buNone/>
            </a:pPr>
            <a:r>
              <a:t/>
            </a:r>
            <a:endParaRPr sz="1600"/>
          </a:p>
        </p:txBody>
      </p:sp>
      <p:sp>
        <p:nvSpPr>
          <p:cNvPr id="71" name="Google Shape;71;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1"/>
          <p:cNvSpPr txBox="1"/>
          <p:nvPr>
            <p:ph type="title"/>
          </p:nvPr>
        </p:nvSpPr>
        <p:spPr>
          <a:xfrm>
            <a:off x="457200" y="205979"/>
            <a:ext cx="8229600" cy="857100"/>
          </a:xfrm>
          <a:prstGeom prst="rect">
            <a:avLst/>
          </a:prstGeom>
        </p:spPr>
        <p:txBody>
          <a:bodyPr anchorCtr="0" anchor="ctr" bIns="57150" lIns="57150" spcFirstLastPara="1" rIns="57150" wrap="square" tIns="57150">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US">
                <a:solidFill>
                  <a:schemeClr val="accent3"/>
                </a:solidFill>
              </a:rPr>
              <a:t>Housing Standardization </a:t>
            </a:r>
            <a:endParaRPr>
              <a:solidFill>
                <a:schemeClr val="accent3"/>
              </a:solidFill>
            </a:endParaRPr>
          </a:p>
          <a:p>
            <a:pPr indent="0" lvl="0" marL="0" rtl="0" algn="ctr">
              <a:spcBef>
                <a:spcPts val="0"/>
              </a:spcBef>
              <a:spcAft>
                <a:spcPts val="0"/>
              </a:spcAft>
              <a:buNone/>
            </a:pPr>
            <a:r>
              <a:t/>
            </a:r>
            <a:endParaRPr/>
          </a:p>
        </p:txBody>
      </p:sp>
      <p:sp>
        <p:nvSpPr>
          <p:cNvPr id="77" name="Google Shape;77;p11"/>
          <p:cNvSpPr txBox="1"/>
          <p:nvPr>
            <p:ph idx="1" type="body"/>
          </p:nvPr>
        </p:nvSpPr>
        <p:spPr>
          <a:xfrm>
            <a:off x="457200" y="1411299"/>
            <a:ext cx="8229600" cy="3056400"/>
          </a:xfrm>
          <a:prstGeom prst="rect">
            <a:avLst/>
          </a:prstGeom>
        </p:spPr>
        <p:txBody>
          <a:bodyPr anchorCtr="0" anchor="t" bIns="57150" lIns="57150" spcFirstLastPara="1" rIns="57150" wrap="square" tIns="57150">
            <a:noAutofit/>
          </a:bodyPr>
          <a:lstStyle/>
          <a:p>
            <a:pPr indent="-330200" lvl="0" marL="457200" rtl="0" algn="l">
              <a:lnSpc>
                <a:spcPct val="115000"/>
              </a:lnSpc>
              <a:spcBef>
                <a:spcPts val="0"/>
              </a:spcBef>
              <a:spcAft>
                <a:spcPts val="0"/>
              </a:spcAft>
              <a:buSzPts val="1600"/>
              <a:buFont typeface="Proxima Nova"/>
              <a:buChar char="•"/>
            </a:pPr>
            <a:r>
              <a:rPr lang="en-US" sz="1600"/>
              <a:t>For the month of October, we will be piloting this work with a couple of providers.  </a:t>
            </a:r>
            <a:endParaRPr sz="1600"/>
          </a:p>
          <a:p>
            <a:pPr indent="-330200" lvl="0" marL="457200" rtl="0" algn="l">
              <a:lnSpc>
                <a:spcPct val="115000"/>
              </a:lnSpc>
              <a:spcBef>
                <a:spcPts val="0"/>
              </a:spcBef>
              <a:spcAft>
                <a:spcPts val="0"/>
              </a:spcAft>
              <a:buSzPts val="1600"/>
              <a:buFont typeface="Proxima Nova"/>
              <a:buChar char="•"/>
            </a:pPr>
            <a:r>
              <a:rPr lang="en-US" sz="1600"/>
              <a:t>Following the pilot phase, we plan to onboard providers one group at a time.  </a:t>
            </a:r>
            <a:endParaRPr sz="1600"/>
          </a:p>
          <a:p>
            <a:pPr indent="-330200" lvl="0" marL="457200" rtl="0" algn="l">
              <a:lnSpc>
                <a:spcPct val="115000"/>
              </a:lnSpc>
              <a:spcBef>
                <a:spcPts val="0"/>
              </a:spcBef>
              <a:spcAft>
                <a:spcPts val="0"/>
              </a:spcAft>
              <a:buSzPts val="1600"/>
              <a:buFont typeface="Proxima Nova"/>
              <a:buChar char="•"/>
            </a:pPr>
            <a:r>
              <a:rPr lang="en-US" sz="1600"/>
              <a:t>We will be sure to communicate out the timeline and status update as it becomes available.</a:t>
            </a:r>
            <a:endParaRPr sz="1600"/>
          </a:p>
          <a:p>
            <a:pPr indent="-330200" lvl="0" marL="457200" rtl="0" algn="l">
              <a:lnSpc>
                <a:spcPct val="115000"/>
              </a:lnSpc>
              <a:spcBef>
                <a:spcPts val="0"/>
              </a:spcBef>
              <a:spcAft>
                <a:spcPts val="0"/>
              </a:spcAft>
              <a:buSzPts val="1600"/>
              <a:buFont typeface="Proxima Nova"/>
              <a:buChar char="•"/>
            </a:pPr>
            <a:r>
              <a:rPr lang="en-US" sz="1600"/>
              <a:t>We will ask each agency to identify the users who will perform essential functions in the ONE System, and provide new user and/or refresher training for those users.</a:t>
            </a:r>
            <a:endParaRPr sz="1600"/>
          </a:p>
          <a:p>
            <a:pPr indent="-330200" lvl="1" marL="914400" rtl="0" algn="l">
              <a:lnSpc>
                <a:spcPct val="115000"/>
              </a:lnSpc>
              <a:spcBef>
                <a:spcPts val="0"/>
              </a:spcBef>
              <a:spcAft>
                <a:spcPts val="0"/>
              </a:spcAft>
              <a:buClr>
                <a:schemeClr val="accent2"/>
              </a:buClr>
              <a:buSzPts val="1600"/>
              <a:buFont typeface="Proxima Nova"/>
              <a:buChar char="▪"/>
            </a:pPr>
            <a:r>
              <a:rPr lang="en-US" sz="1600">
                <a:solidFill>
                  <a:schemeClr val="accent2"/>
                </a:solidFill>
              </a:rPr>
              <a:t>Training timelines- to be determined </a:t>
            </a:r>
            <a:endParaRPr sz="1600">
              <a:solidFill>
                <a:schemeClr val="accent2"/>
              </a:solidFill>
            </a:endParaRPr>
          </a:p>
          <a:p>
            <a:pPr indent="0" lvl="0" marL="0" rtl="0" algn="l">
              <a:spcBef>
                <a:spcPts val="0"/>
              </a:spcBef>
              <a:spcAft>
                <a:spcPts val="0"/>
              </a:spcAft>
              <a:buNone/>
            </a:pPr>
            <a:r>
              <a:t/>
            </a:r>
            <a:endParaRPr/>
          </a:p>
          <a:p>
            <a:pPr indent="0" lvl="0" marL="0" rtl="0" algn="l">
              <a:spcBef>
                <a:spcPts val="1000"/>
              </a:spcBef>
              <a:spcAft>
                <a:spcPts val="1000"/>
              </a:spcAft>
              <a:buNone/>
            </a:pPr>
            <a:r>
              <a:t/>
            </a:r>
            <a:endParaRPr/>
          </a:p>
        </p:txBody>
      </p:sp>
      <p:sp>
        <p:nvSpPr>
          <p:cNvPr id="78" name="Google Shape;78;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Google Shape;83;p12"/>
          <p:cNvSpPr txBox="1"/>
          <p:nvPr>
            <p:ph type="ctrTitle"/>
          </p:nvPr>
        </p:nvSpPr>
        <p:spPr>
          <a:xfrm>
            <a:off x="685799" y="1501496"/>
            <a:ext cx="7772400" cy="1102500"/>
          </a:xfrm>
          <a:prstGeom prst="rect">
            <a:avLst/>
          </a:prstGeom>
          <a:noFill/>
          <a:ln>
            <a:noFill/>
          </a:ln>
          <a:effectLst>
            <a:outerShdw blurRad="57150" rotWithShape="0" algn="bl" dir="5400000" dist="19050">
              <a:srgbClr val="FF0000">
                <a:alpha val="50000"/>
              </a:srgbClr>
            </a:outerShdw>
          </a:effectLst>
        </p:spPr>
        <p:txBody>
          <a:bodyPr anchorCtr="0" anchor="ctr" bIns="57150" lIns="57150" spcFirstLastPara="1" rIns="57150" wrap="square" tIns="57150">
            <a:noAutofit/>
          </a:bodyPr>
          <a:lstStyle/>
          <a:p>
            <a:pPr indent="0" lvl="0" marL="0" marR="0" rtl="0" algn="ctr">
              <a:lnSpc>
                <a:spcPct val="100000"/>
              </a:lnSpc>
              <a:spcBef>
                <a:spcPts val="0"/>
              </a:spcBef>
              <a:spcAft>
                <a:spcPts val="0"/>
              </a:spcAft>
              <a:buClr>
                <a:schemeClr val="dk2"/>
              </a:buClr>
              <a:buSzPts val="3400"/>
              <a:buFont typeface="Proxima Nova"/>
              <a:buNone/>
            </a:pPr>
            <a:r>
              <a:rPr b="1" lang="en-US" sz="4800"/>
              <a:t>Virtual ROI</a:t>
            </a:r>
            <a:endParaRPr b="1" sz="4800"/>
          </a:p>
        </p:txBody>
      </p:sp>
      <p:sp>
        <p:nvSpPr>
          <p:cNvPr id="84" name="Google Shape;84;p12"/>
          <p:cNvSpPr txBox="1"/>
          <p:nvPr/>
        </p:nvSpPr>
        <p:spPr>
          <a:xfrm>
            <a:off x="6634716" y="4752753"/>
            <a:ext cx="1848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descr="DHSH_sig_COLOR_rgb" id="86" name="Google Shape;86;p12"/>
          <p:cNvPicPr preferRelativeResize="0"/>
          <p:nvPr/>
        </p:nvPicPr>
        <p:blipFill>
          <a:blip r:embed="rId4">
            <a:alphaModFix/>
          </a:blip>
          <a:stretch>
            <a:fillRect/>
          </a:stretch>
        </p:blipFill>
        <p:spPr>
          <a:xfrm>
            <a:off x="3206000" y="2776523"/>
            <a:ext cx="2732006" cy="857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3"/>
          <p:cNvSpPr txBox="1"/>
          <p:nvPr>
            <p:ph type="title"/>
          </p:nvPr>
        </p:nvSpPr>
        <p:spPr>
          <a:xfrm>
            <a:off x="457200" y="205979"/>
            <a:ext cx="8229600" cy="857100"/>
          </a:xfrm>
          <a:prstGeom prst="rect">
            <a:avLst/>
          </a:prstGeom>
        </p:spPr>
        <p:txBody>
          <a:bodyPr anchorCtr="0" anchor="ctr" bIns="57150" lIns="57150" spcFirstLastPara="1" rIns="57150" wrap="square" tIns="57150">
            <a:noAutofit/>
          </a:bodyPr>
          <a:lstStyle/>
          <a:p>
            <a:pPr indent="0" lvl="0" marL="0" rtl="0" algn="ctr">
              <a:spcBef>
                <a:spcPts val="0"/>
              </a:spcBef>
              <a:spcAft>
                <a:spcPts val="0"/>
              </a:spcAft>
              <a:buNone/>
            </a:pPr>
            <a:r>
              <a:rPr lang="en-US">
                <a:solidFill>
                  <a:schemeClr val="accent3"/>
                </a:solidFill>
              </a:rPr>
              <a:t>Virtual ROI</a:t>
            </a:r>
            <a:endParaRPr>
              <a:solidFill>
                <a:schemeClr val="accent3"/>
              </a:solidFill>
            </a:endParaRPr>
          </a:p>
        </p:txBody>
      </p:sp>
      <p:sp>
        <p:nvSpPr>
          <p:cNvPr id="92" name="Google Shape;92;p13"/>
          <p:cNvSpPr txBox="1"/>
          <p:nvPr>
            <p:ph idx="1" type="body"/>
          </p:nvPr>
        </p:nvSpPr>
        <p:spPr>
          <a:xfrm>
            <a:off x="5722725" y="1063075"/>
            <a:ext cx="3261900" cy="3528300"/>
          </a:xfrm>
          <a:prstGeom prst="rect">
            <a:avLst/>
          </a:prstGeom>
        </p:spPr>
        <p:txBody>
          <a:bodyPr anchorCtr="0" anchor="t" bIns="57150" lIns="57150" spcFirstLastPara="1" rIns="57150" wrap="square" tIns="57150">
            <a:noAutofit/>
          </a:bodyPr>
          <a:lstStyle/>
          <a:p>
            <a:pPr indent="0" lvl="0" marL="0" rtl="0" algn="l">
              <a:spcBef>
                <a:spcPts val="0"/>
              </a:spcBef>
              <a:spcAft>
                <a:spcPts val="0"/>
              </a:spcAft>
              <a:buNone/>
            </a:pPr>
            <a:r>
              <a:rPr lang="en-US" sz="1200"/>
              <a:t>Providers must follow two modified requirements in order to uphold client privacy while working remotely with new clients. They can:</a:t>
            </a:r>
            <a:endParaRPr sz="1200"/>
          </a:p>
          <a:p>
            <a:pPr indent="-298450" lvl="0" marL="457200" rtl="0" algn="l">
              <a:spcBef>
                <a:spcPts val="1000"/>
              </a:spcBef>
              <a:spcAft>
                <a:spcPts val="0"/>
              </a:spcAft>
              <a:buSzPts val="1100"/>
              <a:buAutoNum type="arabicPeriod"/>
            </a:pPr>
            <a:r>
              <a:rPr lang="en-US" sz="1200"/>
              <a:t>Give verbal notice to the client via </a:t>
            </a:r>
            <a:r>
              <a:rPr lang="en-US" sz="1200" u="sng">
                <a:solidFill>
                  <a:srgbClr val="0563C1"/>
                </a:solidFill>
                <a:hlinkClick r:id="rId3">
                  <a:extLst>
                    <a:ext uri="{A12FA001-AC4F-418D-AE19-62706E023703}">
                      <ahyp:hlinkClr val="tx"/>
                    </a:ext>
                  </a:extLst>
                </a:hlinkClick>
              </a:rPr>
              <a:t>Release of Information</a:t>
            </a:r>
            <a:r>
              <a:rPr lang="en-US" sz="1200"/>
              <a:t> documents</a:t>
            </a:r>
            <a:endParaRPr sz="1200"/>
          </a:p>
          <a:p>
            <a:pPr indent="0" lvl="0" marL="457200" rtl="0" algn="l">
              <a:spcBef>
                <a:spcPts val="1000"/>
              </a:spcBef>
              <a:spcAft>
                <a:spcPts val="0"/>
              </a:spcAft>
              <a:buNone/>
            </a:pPr>
            <a:r>
              <a:rPr lang="en-US" sz="1000">
                <a:solidFill>
                  <a:schemeClr val="lt2"/>
                </a:solidFill>
              </a:rPr>
              <a:t>NOTE: The COVID-19 Release of Information Process requires the client give meaningful verbal consent. Staff are required to review the content of the </a:t>
            </a:r>
            <a:r>
              <a:rPr lang="en-US" sz="1000" u="sng">
                <a:solidFill>
                  <a:srgbClr val="0563C1"/>
                </a:solidFill>
                <a:hlinkClick r:id="rId4">
                  <a:extLst>
                    <a:ext uri="{A12FA001-AC4F-418D-AE19-62706E023703}">
                      <ahyp:hlinkClr val="tx"/>
                    </a:ext>
                  </a:extLst>
                </a:hlinkClick>
              </a:rPr>
              <a:t>Releases of Information</a:t>
            </a:r>
            <a:r>
              <a:rPr lang="en-US" sz="1000">
                <a:solidFill>
                  <a:schemeClr val="lt2"/>
                </a:solidFill>
              </a:rPr>
              <a:t> with the individual and offer to provide a written copy.</a:t>
            </a:r>
            <a:endParaRPr sz="1000"/>
          </a:p>
          <a:p>
            <a:pPr indent="0" lvl="0" marL="457200" rtl="0" algn="l">
              <a:spcBef>
                <a:spcPts val="1000"/>
              </a:spcBef>
              <a:spcAft>
                <a:spcPts val="0"/>
              </a:spcAft>
              <a:buNone/>
            </a:pPr>
            <a:r>
              <a:rPr lang="en-US" sz="1200" u="sng"/>
              <a:t>OR</a:t>
            </a:r>
            <a:endParaRPr sz="1200" u="sng"/>
          </a:p>
          <a:p>
            <a:pPr indent="-298450" lvl="0" marL="457200" rtl="0" algn="l">
              <a:spcBef>
                <a:spcPts val="1000"/>
              </a:spcBef>
              <a:spcAft>
                <a:spcPts val="0"/>
              </a:spcAft>
              <a:buSzPts val="1100"/>
              <a:buAutoNum type="arabicPeriod"/>
            </a:pPr>
            <a:r>
              <a:rPr lang="en-US" sz="1200"/>
              <a:t>Upload the Release of Information in ONE, note on the document that verbal consent was obtained, but could not be signed due to COVID-19 distancing measures.</a:t>
            </a:r>
            <a:endParaRPr sz="1200"/>
          </a:p>
          <a:p>
            <a:pPr indent="0" lvl="0" marL="0" rtl="0" algn="l">
              <a:spcBef>
                <a:spcPts val="1000"/>
              </a:spcBef>
              <a:spcAft>
                <a:spcPts val="1000"/>
              </a:spcAft>
              <a:buNone/>
            </a:pPr>
            <a:r>
              <a:t/>
            </a:r>
            <a:endParaRPr sz="1200"/>
          </a:p>
        </p:txBody>
      </p:sp>
      <p:sp>
        <p:nvSpPr>
          <p:cNvPr id="93" name="Google Shape;93;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94" name="Google Shape;94;p13"/>
          <p:cNvPicPr preferRelativeResize="0"/>
          <p:nvPr/>
        </p:nvPicPr>
        <p:blipFill rotWithShape="1">
          <a:blip r:embed="rId5">
            <a:alphaModFix/>
          </a:blip>
          <a:srcRect b="0" l="0" r="0" t="0"/>
          <a:stretch/>
        </p:blipFill>
        <p:spPr>
          <a:xfrm>
            <a:off x="106275" y="1189375"/>
            <a:ext cx="5525776" cy="3039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14"/>
          <p:cNvSpPr txBox="1"/>
          <p:nvPr>
            <p:ph type="ctrTitle"/>
          </p:nvPr>
        </p:nvSpPr>
        <p:spPr>
          <a:xfrm>
            <a:off x="685799" y="1501496"/>
            <a:ext cx="7772400" cy="1102500"/>
          </a:xfrm>
          <a:prstGeom prst="rect">
            <a:avLst/>
          </a:prstGeom>
          <a:noFill/>
          <a:ln>
            <a:noFill/>
          </a:ln>
          <a:effectLst>
            <a:outerShdw blurRad="57150" rotWithShape="0" algn="bl" dir="5400000" dist="19050">
              <a:srgbClr val="FF0000">
                <a:alpha val="50000"/>
              </a:srgbClr>
            </a:outerShdw>
          </a:effectLst>
        </p:spPr>
        <p:txBody>
          <a:bodyPr anchorCtr="0" anchor="ctr" bIns="57150" lIns="57150" spcFirstLastPara="1" rIns="57150" wrap="square" tIns="57150">
            <a:noAutofit/>
          </a:bodyPr>
          <a:lstStyle/>
          <a:p>
            <a:pPr indent="0" lvl="0" marL="0" marR="0" rtl="0" algn="ctr">
              <a:lnSpc>
                <a:spcPct val="100000"/>
              </a:lnSpc>
              <a:spcBef>
                <a:spcPts val="0"/>
              </a:spcBef>
              <a:spcAft>
                <a:spcPts val="0"/>
              </a:spcAft>
              <a:buClr>
                <a:schemeClr val="dk2"/>
              </a:buClr>
              <a:buSzPts val="3400"/>
              <a:buFont typeface="Proxima Nova"/>
              <a:buNone/>
            </a:pPr>
            <a:r>
              <a:rPr b="1" lang="en-US" sz="4800"/>
              <a:t>Problem Solving</a:t>
            </a:r>
            <a:endParaRPr b="1" i="0" sz="4800" u="none" cap="none" strike="noStrike"/>
          </a:p>
        </p:txBody>
      </p:sp>
      <p:sp>
        <p:nvSpPr>
          <p:cNvPr id="100" name="Google Shape;100;p14"/>
          <p:cNvSpPr txBox="1"/>
          <p:nvPr/>
        </p:nvSpPr>
        <p:spPr>
          <a:xfrm>
            <a:off x="6634716" y="4752753"/>
            <a:ext cx="184731"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itfocus Theme">
  <a:themeElements>
    <a:clrScheme name="Custom 2">
      <a:dk1>
        <a:srgbClr val="272727"/>
      </a:dk1>
      <a:lt1>
        <a:srgbClr val="F0F0F0"/>
      </a:lt1>
      <a:dk2>
        <a:srgbClr val="254753"/>
      </a:dk2>
      <a:lt2>
        <a:srgbClr val="902027"/>
      </a:lt2>
      <a:accent1>
        <a:srgbClr val="797E67"/>
      </a:accent1>
      <a:accent2>
        <a:srgbClr val="839CB5"/>
      </a:accent2>
      <a:accent3>
        <a:srgbClr val="405B7D"/>
      </a:accent3>
      <a:accent4>
        <a:srgbClr val="902027"/>
      </a:accent4>
      <a:accent5>
        <a:srgbClr val="405B7D"/>
      </a:accent5>
      <a:accent6>
        <a:srgbClr val="F0F0F0"/>
      </a:accent6>
      <a:hlink>
        <a:srgbClr val="787E3D"/>
      </a:hlink>
      <a:folHlink>
        <a:srgbClr val="9020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