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PT Sans Narrow"/>
      <p:regular r:id="rId32"/>
      <p:bold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33" Type="http://schemas.openxmlformats.org/officeDocument/2006/relationships/font" Target="fonts/PTSansNarrow-bold.fntdata"/><Relationship Id="rId10" Type="http://schemas.openxmlformats.org/officeDocument/2006/relationships/slide" Target="slides/slide5.xml"/><Relationship Id="rId32" Type="http://schemas.openxmlformats.org/officeDocument/2006/relationships/font" Target="fonts/PTSansNarrow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5cb5a9a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15cb5a9a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d89811c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d89811c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17d7baf0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417d7baf0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f2fc5811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f2fc5811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f2fc58119_3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f2fc58119_3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The Location Tab is used to record a client’s contact information. The Location Tab can be updated multiple times to enter as many locations and phone numbers as possible for a client. Updating the Location Tab is important for anyone trying to locate a client to provide services or housing.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Leave Status toggle on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Never touch the private toggle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dca3d002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dca3d002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feature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53bb4d89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53bb4d89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d6abbb0a5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d6abbb0a5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New feature to record services 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Leave Status toggle on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Never touch the private toggle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4a308f774_0_1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4a308f774_0_1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f760b702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f760b702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17d7baf0e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17d7baf0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deb51133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deb51133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dca3d002b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dca3d002b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deb51133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deb51133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New web page containing CE supplemental training materials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deb51133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deb51133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17d7baf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17d7baf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4a308f774_0_1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4a308f774_0_1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outreach contact services- new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17d7baf0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17d7baf0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7d7baf0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7d7baf0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dca3d002b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dca3d002b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ca3d002b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ca3d002b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ca3d002b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dca3d002b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Bitfocus Logo">
  <p:cSld name="Cover Slide w/Bitfocus Logo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799" y="16740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roxima Nova"/>
              <a:buNone/>
              <a:defRPr b="0" i="0" sz="3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cxnSp>
        <p:nvCxnSpPr>
          <p:cNvPr id="10" name="Google Shape;10;p2"/>
          <p:cNvCxnSpPr/>
          <p:nvPr/>
        </p:nvCxnSpPr>
        <p:spPr>
          <a:xfrm>
            <a:off x="3108629" y="2700340"/>
            <a:ext cx="29211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82826" y="2845878"/>
            <a:ext cx="7772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3472" y="4346749"/>
            <a:ext cx="1331405" cy="51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ext Slide w/Subheadings 3 1 1 1">
  <p:cSld name="1_Text Slide w/Subheadings 3 1 1 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0" y="0"/>
            <a:ext cx="349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3917555" y="319800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3" type="body"/>
          </p:nvPr>
        </p:nvSpPr>
        <p:spPr>
          <a:xfrm>
            <a:off x="3917550" y="603489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4" type="body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5" type="body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6" type="body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7" type="body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7958" l="3883" r="0" t="11076"/>
          <a:stretch/>
        </p:blipFill>
        <p:spPr>
          <a:xfrm>
            <a:off x="0" y="0"/>
            <a:ext cx="9127302" cy="51252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-3225" y="0"/>
            <a:ext cx="9147300" cy="5143500"/>
          </a:xfrm>
          <a:prstGeom prst="rect">
            <a:avLst/>
          </a:prstGeom>
          <a:solidFill>
            <a:srgbClr val="375067">
              <a:alpha val="60780"/>
            </a:srgbClr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0" y="4752975"/>
            <a:ext cx="9144000" cy="39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550" y="4752972"/>
            <a:ext cx="967228" cy="37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b="0" l="-2679" r="2680" t="4680"/>
          <a:stretch/>
        </p:blipFill>
        <p:spPr>
          <a:xfrm>
            <a:off x="3120300" y="4775675"/>
            <a:ext cx="1126401" cy="3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eck Clipart">
  <p:cSld name="CUSTOM_5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6625" y="4334700"/>
            <a:ext cx="1611150" cy="6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-2679" r="2680" t="4680"/>
          <a:stretch/>
        </p:blipFill>
        <p:spPr>
          <a:xfrm>
            <a:off x="243000" y="4352613"/>
            <a:ext cx="1767913" cy="5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 1">
  <p:cSld name="Title Slide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2">
            <a:alphaModFix/>
          </a:blip>
          <a:srcRect b="7958" l="3883" r="0" t="11076"/>
          <a:stretch/>
        </p:blipFill>
        <p:spPr>
          <a:xfrm>
            <a:off x="0" y="0"/>
            <a:ext cx="9127302" cy="51252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-3225" y="0"/>
            <a:ext cx="9147300" cy="5143500"/>
          </a:xfrm>
          <a:prstGeom prst="rect">
            <a:avLst/>
          </a:prstGeom>
          <a:solidFill>
            <a:srgbClr val="375067">
              <a:alpha val="60780"/>
            </a:srgbClr>
          </a:solidFill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0" y="4752975"/>
            <a:ext cx="9144000" cy="39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550" y="4752972"/>
            <a:ext cx="967228" cy="37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-2679" r="2680" t="4680"/>
          <a:stretch/>
        </p:blipFill>
        <p:spPr>
          <a:xfrm>
            <a:off x="3120300" y="4775675"/>
            <a:ext cx="1126401" cy="3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2464594" y="1535906"/>
            <a:ext cx="4193400" cy="1943100"/>
          </a:xfrm>
          <a:prstGeom prst="rect">
            <a:avLst/>
          </a:prstGeom>
          <a:noFill/>
          <a:ln cap="flat" cmpd="sng" w="254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75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rtl="0"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1pPr>
            <a:lvl2pPr indent="-323850" lvl="1" marL="914400" rtl="0">
              <a:spcBef>
                <a:spcPts val="1000"/>
              </a:spcBef>
              <a:spcAft>
                <a:spcPts val="0"/>
              </a:spcAft>
              <a:buSzPts val="1500"/>
              <a:buChar char="▪"/>
              <a:defRPr/>
            </a:lvl2pPr>
            <a:lvl3pPr indent="-323850" lvl="2" marL="1371600" rtl="0">
              <a:spcBef>
                <a:spcPts val="1000"/>
              </a:spcBef>
              <a:spcAft>
                <a:spcPts val="0"/>
              </a:spcAft>
              <a:buSzPts val="1500"/>
              <a:buChar char="-"/>
              <a:defRPr/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SzPts val="1100"/>
              <a:buChar char="▪"/>
              <a:defRPr/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SzPts val="1200"/>
              <a:buChar char="-"/>
              <a:defRPr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-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Slide">
  <p:cSld name="Text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975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0" y="5082857"/>
            <a:ext cx="9144000" cy="6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ext Slide w/Subheadings 3 1 1 1">
  <p:cSld name="1_Text Slide w/Subheadings 3 1 1 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3494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87724" y="2095047"/>
            <a:ext cx="3130500" cy="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3917555" y="319800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3" type="body"/>
          </p:nvPr>
        </p:nvSpPr>
        <p:spPr>
          <a:xfrm>
            <a:off x="3917550" y="603489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4" type="body"/>
          </p:nvPr>
        </p:nvSpPr>
        <p:spPr>
          <a:xfrm>
            <a:off x="3917555" y="1854254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5" type="body"/>
          </p:nvPr>
        </p:nvSpPr>
        <p:spPr>
          <a:xfrm>
            <a:off x="3917550" y="2137943"/>
            <a:ext cx="4691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6" type="body"/>
          </p:nvPr>
        </p:nvSpPr>
        <p:spPr>
          <a:xfrm>
            <a:off x="3917555" y="3388708"/>
            <a:ext cx="4691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7" type="body"/>
          </p:nvPr>
        </p:nvSpPr>
        <p:spPr>
          <a:xfrm>
            <a:off x="3917550" y="3672397"/>
            <a:ext cx="4691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-Screen Image">
  <p:cSld name="PICTURE_WITH_CAPTION_TEXT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75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rtl="0">
              <a:spcBef>
                <a:spcPts val="1100"/>
              </a:spcBef>
              <a:spcAft>
                <a:spcPts val="0"/>
              </a:spcAft>
              <a:buSzPts val="1800"/>
              <a:buChar char="•"/>
              <a:defRPr/>
            </a:lvl1pPr>
            <a:lvl2pPr indent="-323850" lvl="1" marL="914400" rtl="0">
              <a:spcBef>
                <a:spcPts val="1000"/>
              </a:spcBef>
              <a:spcAft>
                <a:spcPts val="0"/>
              </a:spcAft>
              <a:buSzPts val="1500"/>
              <a:buChar char="▪"/>
              <a:defRPr/>
            </a:lvl2pPr>
            <a:lvl3pPr indent="-323850" lvl="2" marL="1371600" rtl="0">
              <a:spcBef>
                <a:spcPts val="1000"/>
              </a:spcBef>
              <a:spcAft>
                <a:spcPts val="0"/>
              </a:spcAft>
              <a:buSzPts val="1500"/>
              <a:buChar char="-"/>
              <a:defRPr/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SzPts val="1100"/>
              <a:buChar char="▪"/>
              <a:defRPr/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SzPts val="1200"/>
              <a:buChar char="-"/>
              <a:defRPr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▪"/>
              <a:defRPr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-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Bitfocus Logo">
  <p:cSld name="Cover Slide w/Bitfocus Log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ctrTitle"/>
          </p:nvPr>
        </p:nvSpPr>
        <p:spPr>
          <a:xfrm>
            <a:off x="685799" y="167402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roxima Nova"/>
              <a:buNone/>
              <a:defRPr b="0" i="0" sz="3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cxnSp>
        <p:nvCxnSpPr>
          <p:cNvPr id="42" name="Google Shape;42;p9"/>
          <p:cNvCxnSpPr/>
          <p:nvPr/>
        </p:nvCxnSpPr>
        <p:spPr>
          <a:xfrm>
            <a:off x="3108629" y="2700340"/>
            <a:ext cx="29211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682826" y="2845878"/>
            <a:ext cx="7772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3472" y="4346749"/>
            <a:ext cx="1331405" cy="51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Slide">
  <p:cSld name="Text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975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47" name="Google Shape;47;p10"/>
          <p:cNvSpPr/>
          <p:nvPr/>
        </p:nvSpPr>
        <p:spPr>
          <a:xfrm>
            <a:off x="0" y="5082857"/>
            <a:ext cx="9144000" cy="6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29116" y="4619228"/>
            <a:ext cx="821450" cy="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2400"/>
              <a:buFont typeface="Proxima Nova"/>
              <a:buNone/>
              <a:defRPr b="0" i="0" sz="24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9pPr>
          </a:lstStyle>
          <a:p/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○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975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975"/>
              <a:buFont typeface="Proxima Nova"/>
              <a:buNone/>
              <a:defRPr b="0" i="0" sz="3900" u="none" cap="none" strike="noStrike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1100"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Merriweather Sans"/>
              <a:buChar char="-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900"/>
              <a:buFont typeface="Merriweather Sans"/>
              <a:buChar char="-"/>
              <a:defRPr b="0" i="0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onesf.clarityhs.help/hc/en-us/articles/360022091313-SFHOT-Training-Materials-" TargetMode="External"/><Relationship Id="rId4" Type="http://schemas.openxmlformats.org/officeDocument/2006/relationships/hyperlink" Target="mailto:onesf@bitfocus.co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ctrTitle"/>
          </p:nvPr>
        </p:nvSpPr>
        <p:spPr>
          <a:xfrm>
            <a:off x="685800" y="1674021"/>
            <a:ext cx="7772400" cy="11025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SFHOT - Street Outreach (Non PATH) Refresher Training</a:t>
            </a:r>
            <a:r>
              <a:rPr b="1" lang="en"/>
              <a:t> </a:t>
            </a:r>
            <a:endParaRPr b="1"/>
          </a:p>
        </p:txBody>
      </p:sp>
      <p:sp>
        <p:nvSpPr>
          <p:cNvPr id="89" name="Google Shape;89;p17"/>
          <p:cNvSpPr txBox="1"/>
          <p:nvPr>
            <p:ph idx="4294967295" type="body"/>
          </p:nvPr>
        </p:nvSpPr>
        <p:spPr>
          <a:xfrm>
            <a:off x="682827" y="2845878"/>
            <a:ext cx="7772700" cy="10587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990000"/>
                </a:solidFill>
              </a:rPr>
              <a:t>San Francisco ONE System</a:t>
            </a:r>
            <a:endParaRPr sz="2400">
              <a:solidFill>
                <a:srgbClr val="990000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800" y="4581600"/>
            <a:ext cx="1274050" cy="486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>
            <a:off x="3201125" y="2919000"/>
            <a:ext cx="2778000" cy="10800"/>
          </a:xfrm>
          <a:prstGeom prst="straightConnector1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/>
        </p:nvSpPr>
        <p:spPr>
          <a:xfrm>
            <a:off x="156000" y="134250"/>
            <a:ext cx="88236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Declined Offer of Congregate Shelter</a:t>
            </a:r>
            <a:endParaRPr b="1" sz="36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360725" y="1171950"/>
            <a:ext cx="31014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If a</a:t>
            </a: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 family declines congregate shelter, </a:t>
            </a: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you should record this as a service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From the dropdown items, select the response that best matches the client’s reason for refusal</a:t>
            </a:r>
            <a:endParaRPr b="1"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000" y="4645100"/>
            <a:ext cx="1079575" cy="4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2850" y="929075"/>
            <a:ext cx="4837554" cy="3580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0F0F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99325"/>
            <a:ext cx="82479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8594"/>
              </a:buClr>
              <a:buSzPts val="975"/>
              <a:buFont typeface="Proxima Nova"/>
              <a:buNone/>
            </a:pPr>
            <a:r>
              <a:rPr b="1" lang="en" sz="3600"/>
              <a:t>Enroll in Street Outreach (Non-PATH)</a:t>
            </a:r>
            <a:endParaRPr b="1" i="0" sz="3600" u="none" cap="none" strike="noStrike">
              <a:solidFill>
                <a:srgbClr val="678594"/>
              </a:solidFill>
            </a:endParaRPr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51175" y="1058875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Open Sans"/>
              <a:buAutoNum type="alphaUcPeriod"/>
            </a:pP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Click on Programs Tab</a:t>
            </a:r>
            <a:endParaRPr sz="18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Open Sans"/>
              <a:buAutoNum type="alphaUcPeriod"/>
            </a:pP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Click the drop down to the right of the Street Outreach Non-PATH program </a:t>
            </a:r>
            <a:endParaRPr sz="18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Open Sans"/>
              <a:buAutoNum type="alphaUcPeriod"/>
            </a:pP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Project Start Date is first date of Contact</a:t>
            </a:r>
            <a:endParaRPr sz="18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825" y="3184681"/>
            <a:ext cx="4633450" cy="135080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6250" y="4678375"/>
            <a:ext cx="1047750" cy="4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900" y="1058875"/>
            <a:ext cx="5514252" cy="21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idx="4294967295" type="body"/>
          </p:nvPr>
        </p:nvSpPr>
        <p:spPr>
          <a:xfrm>
            <a:off x="379475" y="895275"/>
            <a:ext cx="3887700" cy="34503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Open Sans"/>
              <a:buAutoNum type="alphaUcPeriod"/>
            </a:pP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Complete the program enrollment questions</a:t>
            </a:r>
            <a:endParaRPr sz="18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Open Sans"/>
              <a:buAutoNum type="alphaUcPeriod"/>
            </a:pP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Collect as much information from the client as possible</a:t>
            </a:r>
            <a:endParaRPr sz="18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Open Sans"/>
              <a:buAutoNum type="alphaUcPeriod"/>
            </a:pP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Edit the form and add additional information if collected at a later date</a:t>
            </a:r>
            <a:endParaRPr sz="18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58750" rtl="0" algn="l">
              <a:spcBef>
                <a:spcPts val="110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28"/>
          <p:cNvSpPr txBox="1"/>
          <p:nvPr>
            <p:ph idx="4294967295" type="title"/>
          </p:nvPr>
        </p:nvSpPr>
        <p:spPr>
          <a:xfrm>
            <a:off x="78375" y="157775"/>
            <a:ext cx="8212800" cy="6555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Complete Program Enrollment</a:t>
            </a:r>
            <a:endParaRPr b="1" sz="3600"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875" y="920014"/>
            <a:ext cx="3332250" cy="3618350"/>
          </a:xfrm>
          <a:prstGeom prst="rect">
            <a:avLst/>
          </a:prstGeom>
          <a:noFill/>
          <a:ln cap="flat" cmpd="sng" w="25400">
            <a:solidFill>
              <a:srgbClr val="0B5394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7000" y="4645100"/>
            <a:ext cx="1079575" cy="4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/>
        </p:nvSpPr>
        <p:spPr>
          <a:xfrm>
            <a:off x="154975" y="35550"/>
            <a:ext cx="8057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Update the Location Tab</a:t>
            </a:r>
            <a:endParaRPr b="1" sz="36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229000" y="992625"/>
            <a:ext cx="35823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Click on the Location Tab to add details about the client’s location </a:t>
            </a:r>
            <a:endParaRPr sz="1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Allows the address to be entered     manually</a:t>
            </a:r>
            <a:endParaRPr sz="1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  The arrow will use GPS to enter the exact location you are at when meeting with a client</a:t>
            </a:r>
            <a:endParaRPr sz="1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Use the Location Tab to enter as many locations as needed for a client </a:t>
            </a:r>
            <a:endParaRPr sz="16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43921" r="0" t="0"/>
          <a:stretch/>
        </p:blipFill>
        <p:spPr>
          <a:xfrm>
            <a:off x="4711150" y="992625"/>
            <a:ext cx="3701300" cy="1247775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6850" y="2441775"/>
            <a:ext cx="4561784" cy="2127226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000" y="1795525"/>
            <a:ext cx="179125" cy="20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1825" y="4669850"/>
            <a:ext cx="1014750" cy="3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000" y="2577704"/>
            <a:ext cx="179125" cy="19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idx="4294967295" type="body"/>
          </p:nvPr>
        </p:nvSpPr>
        <p:spPr>
          <a:xfrm>
            <a:off x="78375" y="879475"/>
            <a:ext cx="3450300" cy="38979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UcPeriod"/>
            </a:pPr>
            <a:r>
              <a:rPr lang="en" sz="1800">
                <a:solidFill>
                  <a:srgbClr val="990000"/>
                </a:solidFill>
              </a:rPr>
              <a:t>Click the Contact tab </a:t>
            </a:r>
            <a:endParaRPr sz="1800">
              <a:solidFill>
                <a:srgbClr val="99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UcPeriod"/>
            </a:pPr>
            <a:r>
              <a:rPr lang="en" sz="1800">
                <a:solidFill>
                  <a:srgbClr val="990000"/>
                </a:solidFill>
              </a:rPr>
              <a:t>Add contact information for the client or people in their support </a:t>
            </a:r>
            <a:r>
              <a:rPr lang="en" sz="1800">
                <a:solidFill>
                  <a:srgbClr val="990000"/>
                </a:solidFill>
              </a:rPr>
              <a:t>system</a:t>
            </a:r>
            <a:r>
              <a:rPr lang="en" sz="1800">
                <a:solidFill>
                  <a:srgbClr val="990000"/>
                </a:solidFill>
              </a:rPr>
              <a:t> (case manager, family </a:t>
            </a:r>
            <a:r>
              <a:rPr lang="en" sz="1800">
                <a:solidFill>
                  <a:srgbClr val="990000"/>
                </a:solidFill>
              </a:rPr>
              <a:t>member</a:t>
            </a:r>
            <a:r>
              <a:rPr lang="en" sz="1800">
                <a:solidFill>
                  <a:srgbClr val="990000"/>
                </a:solidFill>
              </a:rPr>
              <a:t>, friend etc.)</a:t>
            </a:r>
            <a:endParaRPr sz="1800">
              <a:solidFill>
                <a:srgbClr val="99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UcPeriod"/>
            </a:pPr>
            <a:r>
              <a:rPr lang="en" sz="1800">
                <a:solidFill>
                  <a:srgbClr val="990000"/>
                </a:solidFill>
              </a:rPr>
              <a:t>Multiple forms of contact can be added</a:t>
            </a:r>
            <a:endParaRPr sz="1800">
              <a:solidFill>
                <a:srgbClr val="99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30"/>
          <p:cNvSpPr txBox="1"/>
          <p:nvPr>
            <p:ph idx="4294967295" type="title"/>
          </p:nvPr>
        </p:nvSpPr>
        <p:spPr>
          <a:xfrm>
            <a:off x="78375" y="157775"/>
            <a:ext cx="8212800" cy="6555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Contact Information </a:t>
            </a:r>
            <a:endParaRPr b="1" sz="3600"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000" y="4645100"/>
            <a:ext cx="1079575" cy="4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8675" y="1195050"/>
            <a:ext cx="5199875" cy="10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5500" y="2298425"/>
            <a:ext cx="3349701" cy="259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idx="4294967295" type="body"/>
          </p:nvPr>
        </p:nvSpPr>
        <p:spPr>
          <a:xfrm>
            <a:off x="220425" y="927638"/>
            <a:ext cx="8466300" cy="35400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00"/>
                </a:solidFill>
              </a:rPr>
              <a:t>An outreach contact is…</a:t>
            </a:r>
            <a:endParaRPr sz="18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00"/>
                </a:solidFill>
              </a:rPr>
              <a:t>A contact is defined as an interaction between a worker and a client designed to engage the client. Contacts include activities such as a conversation between the street outreach worker and the client about the client’s well-being or needs, an office visit to discuss their housing plan, or a referral to another community service. </a:t>
            </a:r>
            <a:endParaRPr sz="18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000" y="4645100"/>
            <a:ext cx="1079575" cy="41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0" y="129400"/>
            <a:ext cx="86868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an Outreach Service Contact </a:t>
            </a:r>
            <a:endParaRPr sz="36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/>
        </p:nvSpPr>
        <p:spPr>
          <a:xfrm>
            <a:off x="153975" y="71500"/>
            <a:ext cx="83811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an Outreach Service Contact (Continued)</a:t>
            </a:r>
            <a:endParaRPr b="1" sz="36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153975" y="1242075"/>
            <a:ext cx="3084300" cy="26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UcPeriod"/>
            </a:pPr>
            <a:r>
              <a:rPr lang="en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Go to Programs Tab and place mouse to the left of client’s active enrollment in Street Outreach (Non-PATH) (the edit icon will appear)</a:t>
            </a:r>
            <a:endParaRPr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UcPeriod"/>
            </a:pPr>
            <a:r>
              <a:rPr lang="en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Click the drop down next to the service </a:t>
            </a:r>
            <a:r>
              <a:rPr lang="en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provided</a:t>
            </a:r>
            <a:endParaRPr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UcPeriod"/>
            </a:pPr>
            <a:r>
              <a:rPr lang="en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Notes should no longer be entered under the notes tab </a:t>
            </a:r>
            <a:endParaRPr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963" y="1310625"/>
            <a:ext cx="5214613" cy="14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7000" y="4645100"/>
            <a:ext cx="1079575" cy="4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1975" y="2931425"/>
            <a:ext cx="5348299" cy="17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/>
        </p:nvSpPr>
        <p:spPr>
          <a:xfrm>
            <a:off x="162525" y="123725"/>
            <a:ext cx="87675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an Outreach  Service Contact (Continued)</a:t>
            </a:r>
            <a:endParaRPr b="1" sz="30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000" y="4645100"/>
            <a:ext cx="1079575" cy="4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350" y="2627475"/>
            <a:ext cx="5217375" cy="25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6292125" y="1674777"/>
            <a:ext cx="2637900" cy="28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ES</a:t>
            </a: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= Emergency Shelter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Streets</a:t>
            </a: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= Sleeping outside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SH</a:t>
            </a: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= Safe Haven 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*Clients are auto-exited if they haven’t had a service in 90 days 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650" y="830050"/>
            <a:ext cx="5914863" cy="17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>
            <p:ph type="title"/>
          </p:nvPr>
        </p:nvSpPr>
        <p:spPr>
          <a:xfrm>
            <a:off x="311700" y="178125"/>
            <a:ext cx="8520600" cy="10887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Record an Outreach  Service Contact (Continued)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Coming Soon</a:t>
            </a:r>
            <a:r>
              <a:rPr lang="en" sz="1800">
                <a:solidFill>
                  <a:schemeClr val="lt2"/>
                </a:solidFill>
              </a:rPr>
              <a:t>....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>
                <a:solidFill>
                  <a:schemeClr val="lt2"/>
                </a:solidFill>
              </a:rPr>
              <a:t>Two new services to distinguish outreach to encampments </a:t>
            </a:r>
            <a:endParaRPr sz="1800">
              <a:solidFill>
                <a:schemeClr val="lt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▪"/>
            </a:pPr>
            <a:r>
              <a:rPr lang="en" sz="1800">
                <a:solidFill>
                  <a:schemeClr val="lt2"/>
                </a:solidFill>
              </a:rPr>
              <a:t>Street Encampment Outreach</a:t>
            </a:r>
            <a:endParaRPr sz="1800">
              <a:solidFill>
                <a:schemeClr val="lt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▪"/>
            </a:pPr>
            <a:r>
              <a:rPr lang="en" sz="1800">
                <a:solidFill>
                  <a:schemeClr val="lt2"/>
                </a:solidFill>
              </a:rPr>
              <a:t>Vehicle Encampment Outreach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" sz="1800">
                <a:solidFill>
                  <a:schemeClr val="lt2"/>
                </a:solidFill>
              </a:rPr>
              <a:t>ETA in the the ONE System 08.13.19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/>
        </p:nvSpPr>
        <p:spPr>
          <a:xfrm>
            <a:off x="358350" y="138800"/>
            <a:ext cx="84273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</a:t>
            </a: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Exit</a:t>
            </a:r>
            <a:endParaRPr b="1" sz="3600">
              <a:solidFill>
                <a:srgbClr val="6785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179150" y="783500"/>
            <a:ext cx="81471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500"/>
              <a:buFont typeface="Open Sans"/>
              <a:buChar char="●"/>
            </a:pPr>
            <a:r>
              <a:rPr b="1" lang="en" sz="15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If no service is </a:t>
            </a:r>
            <a:r>
              <a:rPr b="1" lang="en" sz="15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provided</a:t>
            </a:r>
            <a:r>
              <a:rPr b="1" lang="en" sz="15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 for 90 days, clients are automatically exited </a:t>
            </a:r>
            <a:r>
              <a:rPr lang="en" sz="15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(The client’s profile </a:t>
            </a:r>
            <a:r>
              <a:rPr lang="en" sz="1500" u="sng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will remain</a:t>
            </a:r>
            <a:r>
              <a:rPr lang="en" sz="15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ONE System)</a:t>
            </a:r>
            <a:endParaRPr sz="15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500"/>
              <a:buFont typeface="Proxima Nova"/>
              <a:buChar char="●"/>
            </a:pPr>
            <a:r>
              <a:rPr lang="en" sz="15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Open the program enrollment, click exit.</a:t>
            </a:r>
            <a:endParaRPr sz="15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000" y="4645100"/>
            <a:ext cx="1079575" cy="4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50" y="1749025"/>
            <a:ext cx="6971800" cy="199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100" y="3743750"/>
            <a:ext cx="6925899" cy="10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0" y="176825"/>
            <a:ext cx="90837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Logging into the Training Site</a:t>
            </a:r>
            <a:endParaRPr b="1" sz="36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388175" y="1347975"/>
            <a:ext cx="5965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</a:pPr>
            <a:r>
              <a:rPr lang="en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URL: </a:t>
            </a:r>
            <a:r>
              <a:rPr lang="en" sz="3000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</a:rPr>
              <a:t>onesf-train.clarityhs.com</a:t>
            </a:r>
            <a:endParaRPr sz="3000">
              <a:solidFill>
                <a:srgbClr val="1155C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</a:pPr>
            <a:r>
              <a:rPr lang="en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Username:</a:t>
            </a:r>
            <a:r>
              <a:rPr lang="en" sz="30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Train#</a:t>
            </a:r>
            <a:endParaRPr sz="30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# = the number assigned during the count off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Char char="•"/>
            </a:pPr>
            <a:r>
              <a:rPr lang="en" sz="3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Password: </a:t>
            </a:r>
            <a:r>
              <a:rPr lang="en" sz="30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GoGi@nt5</a:t>
            </a:r>
            <a:endParaRPr sz="30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/>
        </p:nvSpPr>
        <p:spPr>
          <a:xfrm>
            <a:off x="358350" y="138800"/>
            <a:ext cx="84273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Exit</a:t>
            </a:r>
            <a:endParaRPr b="1" sz="36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162475" y="708475"/>
            <a:ext cx="72987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all </a:t>
            </a: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fields</a:t>
            </a: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 in the exit form and click “Save and Close” 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000" y="4645100"/>
            <a:ext cx="1079575" cy="4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8550" y="1294400"/>
            <a:ext cx="4109901" cy="34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7050" y="1839725"/>
            <a:ext cx="3434974" cy="32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457200" y="1411299"/>
            <a:ext cx="8229600" cy="30564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990000"/>
                </a:solidFill>
              </a:rPr>
              <a:t>Supplemental training materials and “How to Guides” </a:t>
            </a:r>
            <a:r>
              <a:rPr lang="en" sz="1800" u="sng">
                <a:solidFill>
                  <a:schemeClr val="accent3"/>
                </a:solidFill>
                <a:hlinkClick r:id="rId3"/>
              </a:rPr>
              <a:t>https://onesf.clarityhs.help/hc/en-us/articles/360022091313-SFHOT-Training-Materials-</a:t>
            </a:r>
            <a:endParaRPr sz="1800">
              <a:solidFill>
                <a:schemeClr val="accent3"/>
              </a:solidFill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990000"/>
                </a:solidFill>
              </a:rPr>
              <a:t>Don’t forget the Helpdesk! </a:t>
            </a:r>
            <a:r>
              <a:rPr lang="en" u="sng">
                <a:solidFill>
                  <a:schemeClr val="dk2"/>
                </a:solidFill>
                <a:hlinkClick r:id="rId4"/>
              </a:rPr>
              <a:t>onesf@bitfocus.com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rgbClr val="990000"/>
                </a:solidFill>
              </a:rPr>
              <a:t>or 415.429.4211</a:t>
            </a:r>
            <a:endParaRPr sz="18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7" name="Google Shape;257;p37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Need More Help?</a:t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ctrTitle"/>
          </p:nvPr>
        </p:nvSpPr>
        <p:spPr>
          <a:xfrm>
            <a:off x="685799" y="1674021"/>
            <a:ext cx="7772400" cy="11025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78594"/>
                </a:solidFill>
              </a:rPr>
              <a:t>Questions?</a:t>
            </a:r>
            <a:endParaRPr sz="3600">
              <a:solidFill>
                <a:srgbClr val="678594"/>
              </a:solidFill>
            </a:endParaRPr>
          </a:p>
        </p:txBody>
      </p:sp>
      <p:sp>
        <p:nvSpPr>
          <p:cNvPr id="263" name="Google Shape;263;p38"/>
          <p:cNvSpPr txBox="1"/>
          <p:nvPr>
            <p:ph idx="1" type="body"/>
          </p:nvPr>
        </p:nvSpPr>
        <p:spPr>
          <a:xfrm>
            <a:off x="682826" y="2845878"/>
            <a:ext cx="7772700" cy="10587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4294967295" type="title"/>
          </p:nvPr>
        </p:nvSpPr>
        <p:spPr>
          <a:xfrm>
            <a:off x="457200" y="205976"/>
            <a:ext cx="8229600" cy="7338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Agenda</a:t>
            </a:r>
            <a:endParaRPr b="1" sz="3600"/>
          </a:p>
        </p:txBody>
      </p:sp>
      <p:sp>
        <p:nvSpPr>
          <p:cNvPr id="103" name="Google Shape;103;p19"/>
          <p:cNvSpPr txBox="1"/>
          <p:nvPr>
            <p:ph idx="4294967295" type="body"/>
          </p:nvPr>
        </p:nvSpPr>
        <p:spPr>
          <a:xfrm>
            <a:off x="302425" y="995175"/>
            <a:ext cx="8229600" cy="3976800"/>
          </a:xfrm>
          <a:prstGeom prst="rect">
            <a:avLst/>
          </a:prstGeom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rabicParenR"/>
            </a:pPr>
            <a:r>
              <a:rPr lang="en" sz="1800">
                <a:solidFill>
                  <a:srgbClr val="990000"/>
                </a:solidFill>
              </a:rPr>
              <a:t>Welcome</a:t>
            </a:r>
            <a:endParaRPr sz="1800">
              <a:solidFill>
                <a:srgbClr val="99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rabicParenR"/>
            </a:pPr>
            <a:r>
              <a:rPr lang="en" sz="1800">
                <a:solidFill>
                  <a:srgbClr val="990000"/>
                </a:solidFill>
              </a:rPr>
              <a:t>Name, pronoun, one word for what home means for you</a:t>
            </a:r>
            <a:endParaRPr sz="1800">
              <a:solidFill>
                <a:srgbClr val="99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rabicParenR"/>
            </a:pPr>
            <a:r>
              <a:rPr lang="en" sz="1800">
                <a:solidFill>
                  <a:srgbClr val="990000"/>
                </a:solidFill>
              </a:rPr>
              <a:t>SFHOT Overview </a:t>
            </a:r>
            <a:endParaRPr sz="1800">
              <a:solidFill>
                <a:srgbClr val="99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rabicParenR"/>
            </a:pPr>
            <a:r>
              <a:rPr lang="en" sz="1800">
                <a:solidFill>
                  <a:srgbClr val="990000"/>
                </a:solidFill>
              </a:rPr>
              <a:t>Log into ONE System training site</a:t>
            </a:r>
            <a:endParaRPr sz="1800">
              <a:solidFill>
                <a:srgbClr val="99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rabicParenR"/>
            </a:pPr>
            <a:r>
              <a:rPr lang="en" sz="1800">
                <a:solidFill>
                  <a:srgbClr val="990000"/>
                </a:solidFill>
              </a:rPr>
              <a:t>SFHOT Data Collection Points</a:t>
            </a:r>
            <a:endParaRPr sz="1800">
              <a:solidFill>
                <a:srgbClr val="99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rabicParenR"/>
            </a:pPr>
            <a:r>
              <a:rPr lang="en" sz="1800">
                <a:solidFill>
                  <a:srgbClr val="990000"/>
                </a:solidFill>
              </a:rPr>
              <a:t>ONE System workflow</a:t>
            </a:r>
            <a:endParaRPr sz="1800">
              <a:solidFill>
                <a:srgbClr val="99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LcParenR"/>
            </a:pPr>
            <a:r>
              <a:rPr lang="en" sz="1400">
                <a:solidFill>
                  <a:srgbClr val="990000"/>
                </a:solidFill>
              </a:rPr>
              <a:t>Search for Client/Create Household</a:t>
            </a:r>
            <a:endParaRPr sz="1400">
              <a:solidFill>
                <a:srgbClr val="99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LcParenR"/>
            </a:pPr>
            <a:r>
              <a:rPr lang="en" sz="1400">
                <a:solidFill>
                  <a:srgbClr val="990000"/>
                </a:solidFill>
              </a:rPr>
              <a:t>Verifying unsheltered (Families Only)</a:t>
            </a:r>
            <a:endParaRPr sz="1400">
              <a:solidFill>
                <a:srgbClr val="99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LcParenR"/>
            </a:pPr>
            <a:r>
              <a:rPr lang="en" sz="1400">
                <a:solidFill>
                  <a:srgbClr val="990000"/>
                </a:solidFill>
              </a:rPr>
              <a:t>Location Tab</a:t>
            </a:r>
            <a:endParaRPr sz="1400">
              <a:solidFill>
                <a:srgbClr val="99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LcParenR"/>
            </a:pPr>
            <a:r>
              <a:rPr lang="en" sz="1400">
                <a:solidFill>
                  <a:srgbClr val="990000"/>
                </a:solidFill>
              </a:rPr>
              <a:t>Program Enrollment</a:t>
            </a:r>
            <a:endParaRPr sz="1400">
              <a:solidFill>
                <a:srgbClr val="99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LcParenR"/>
            </a:pPr>
            <a:r>
              <a:rPr lang="en" sz="1400">
                <a:solidFill>
                  <a:srgbClr val="990000"/>
                </a:solidFill>
              </a:rPr>
              <a:t>Record Outreach Services</a:t>
            </a:r>
            <a:endParaRPr sz="1400">
              <a:solidFill>
                <a:srgbClr val="99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LcParenR"/>
            </a:pPr>
            <a:r>
              <a:rPr lang="en" sz="1400">
                <a:solidFill>
                  <a:srgbClr val="990000"/>
                </a:solidFill>
              </a:rPr>
              <a:t>History Tab</a:t>
            </a:r>
            <a:endParaRPr sz="1400">
              <a:solidFill>
                <a:srgbClr val="99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Proxima Nova"/>
              <a:buAutoNum type="alphaLcParenR"/>
            </a:pPr>
            <a:r>
              <a:rPr lang="en" sz="1400">
                <a:solidFill>
                  <a:srgbClr val="990000"/>
                </a:solidFill>
              </a:rPr>
              <a:t>Exit</a:t>
            </a:r>
            <a:endParaRPr sz="14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5825" y="4646450"/>
            <a:ext cx="1046100" cy="4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2493" y="4662475"/>
            <a:ext cx="1034082" cy="3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0" y="118150"/>
            <a:ext cx="89616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 of Street Outreach Process</a:t>
            </a:r>
            <a:endParaRPr b="1" sz="36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022" y="912225"/>
            <a:ext cx="8324903" cy="37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4294967295" type="title"/>
          </p:nvPr>
        </p:nvSpPr>
        <p:spPr>
          <a:xfrm>
            <a:off x="457200" y="205976"/>
            <a:ext cx="8229600" cy="738300"/>
          </a:xfrm>
          <a:prstGeom prst="rect">
            <a:avLst/>
          </a:prstGeom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SFHOT Data Collection</a:t>
            </a:r>
            <a:endParaRPr b="1" sz="3600"/>
          </a:p>
        </p:txBody>
      </p:sp>
      <p:sp>
        <p:nvSpPr>
          <p:cNvPr id="117" name="Google Shape;117;p21"/>
          <p:cNvSpPr txBox="1"/>
          <p:nvPr/>
        </p:nvSpPr>
        <p:spPr>
          <a:xfrm>
            <a:off x="750200" y="1530975"/>
            <a:ext cx="2428800" cy="2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533375" y="1063075"/>
            <a:ext cx="2550600" cy="359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PROFILE SCREEN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Quality/Social Security Number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Quality/Name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Quality/Date of Birth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Alias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Gender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Pronoun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Sexual Orientation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Race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Ethnicity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Veteran Status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6083925" y="1062975"/>
            <a:ext cx="2657100" cy="359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ENROLLMENT SCREEN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5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Program Entry Date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5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Housing Status at Entry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5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Living Situation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5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Lifetime length of homelessness in SF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5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Lifetime Length of Homelessness outside of SF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5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Disabling Conditions &amp; Barriers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5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Cash Income for Individual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5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Non Cash Benefits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35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Health Insurance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3309900" y="1062975"/>
            <a:ext cx="2550600" cy="3599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LOCATION TAB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Address Type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Address 1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Address 2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City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State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Zip Code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Phone 1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Phone 2</a:t>
            </a:r>
            <a:endParaRPr b="1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1" name="Google Shape;121;p21"/>
          <p:cNvCxnSpPr/>
          <p:nvPr/>
        </p:nvCxnSpPr>
        <p:spPr>
          <a:xfrm>
            <a:off x="535875" y="1530975"/>
            <a:ext cx="2550600" cy="1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1"/>
          <p:cNvCxnSpPr/>
          <p:nvPr/>
        </p:nvCxnSpPr>
        <p:spPr>
          <a:xfrm>
            <a:off x="3321850" y="1536975"/>
            <a:ext cx="2524200" cy="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21"/>
          <p:cNvCxnSpPr/>
          <p:nvPr/>
        </p:nvCxnSpPr>
        <p:spPr>
          <a:xfrm>
            <a:off x="6086425" y="1536975"/>
            <a:ext cx="2557500" cy="1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2493" y="4662475"/>
            <a:ext cx="1034082" cy="3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113950" y="91000"/>
            <a:ext cx="8856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Search</a:t>
            </a:r>
            <a:r>
              <a:rPr b="1" lang="en" sz="3600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b="1" lang="en" sz="36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for Client/Create Profile/Family </a:t>
            </a:r>
            <a:endParaRPr b="1" sz="3600">
              <a:solidFill>
                <a:srgbClr val="EF6C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54425" y="1024225"/>
            <a:ext cx="29487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UcPeriod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Search for client/ head of household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LcPeriod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Search by name, DOB and SSN 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UcPeriod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If unable to find head of household, Create a new profile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UcPeriod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Search/add any additional family members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*Please be careful not to create a duplicate profile!</a:t>
            </a:r>
            <a:endParaRPr b="1"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27274" l="67528" r="0" t="19887"/>
          <a:stretch/>
        </p:blipFill>
        <p:spPr>
          <a:xfrm>
            <a:off x="3534446" y="2462500"/>
            <a:ext cx="3051149" cy="1595711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4">
            <a:alphaModFix/>
          </a:blip>
          <a:srcRect b="29537" l="0" r="0" t="0"/>
          <a:stretch/>
        </p:blipFill>
        <p:spPr>
          <a:xfrm>
            <a:off x="6745950" y="2462500"/>
            <a:ext cx="1957000" cy="2569275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25" y="4644850"/>
            <a:ext cx="928300" cy="3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5750" y="1213725"/>
            <a:ext cx="5523850" cy="8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113950" y="91000"/>
            <a:ext cx="8856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Complete/Update Shelter (Individual Room) Placement Assessment (FAMILIES ONLY)</a:t>
            </a:r>
            <a:endParaRPr b="1" sz="30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298288" y="1455400"/>
            <a:ext cx="8352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UcPeriod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If the family already had a record in ONE, check to see if the S</a:t>
            </a: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helter (Individual Room) Placement Assessment has been completed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LcPeriod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Click History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800"/>
              <a:buFont typeface="Proxima Nova"/>
              <a:buAutoNum type="alphaLcPeriod"/>
            </a:pPr>
            <a:r>
              <a:rPr lang="en" sz="1800">
                <a:solidFill>
                  <a:srgbClr val="990000"/>
                </a:solidFill>
                <a:latin typeface="Proxima Nova"/>
                <a:ea typeface="Proxima Nova"/>
                <a:cs typeface="Proxima Nova"/>
                <a:sym typeface="Proxima Nova"/>
              </a:rPr>
              <a:t>Look for the Shelter (Individual Room) Placement Assessment </a:t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99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950" y="3058400"/>
            <a:ext cx="7923101" cy="18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4974400" y="2321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113950" y="91000"/>
            <a:ext cx="8856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Update Shelter (Individual Room) Placement Assessment (FAMILIES ONLY)</a:t>
            </a:r>
            <a:endParaRPr b="1" sz="30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42375" y="1803075"/>
            <a:ext cx="42966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If the assessment has been done and you have verified the family to be unsheltered, </a:t>
            </a: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turn</a:t>
            </a: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on the toggle for the question </a:t>
            </a:r>
            <a:r>
              <a:rPr lang="en" sz="18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“Has this family been verified unsheltered by SFHOT or Access Point Outreach Teams”? </a:t>
            </a:r>
            <a:endParaRPr sz="18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728" y="1279675"/>
            <a:ext cx="4990346" cy="33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-84800" y="1595150"/>
            <a:ext cx="38475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If the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Shelter Placement Assessment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has not been done, you will need to complete one for the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family. 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Go to the Assessment Tab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Click “start” for the 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Shelter (Individual Room) Placement Assessment 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Open Sans"/>
              <a:buAutoNum type="alphaUcPeriod"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Answer the following questions: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Open Sans"/>
              <a:buAutoNum type="alphaLcPeriod"/>
            </a:pP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“Has this family been verified unsheltered by SFHOT or Access Point Outreach Teams”?- If yes, turn the toggle on so it is blue.</a:t>
            </a:r>
            <a:endParaRPr sz="12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Open Sans"/>
              <a:buAutoNum type="romanLcPeriod"/>
            </a:pP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Enter the verified date.</a:t>
            </a:r>
            <a:endParaRPr sz="120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Open Sans"/>
              <a:buAutoNum type="alphaLcPeriod"/>
            </a:pPr>
            <a:r>
              <a:rPr lang="en" sz="1200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“How many people do you have in your immediate family that are in need of shelter?”</a:t>
            </a:r>
            <a:endParaRPr sz="1200">
              <a:solidFill>
                <a:srgbClr val="990000"/>
              </a:solidFill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93225" y="67800"/>
            <a:ext cx="87372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78594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Shelter (Individual Room) Placement Assessment (FAMILIES ONLY)</a:t>
            </a:r>
            <a:endParaRPr b="1" sz="3000">
              <a:solidFill>
                <a:srgbClr val="67859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475" y="1115100"/>
            <a:ext cx="5363175" cy="14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200" y="2172575"/>
            <a:ext cx="4295250" cy="284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itfocus Theme">
  <a:themeElements>
    <a:clrScheme name="Custom 2">
      <a:dk1>
        <a:srgbClr val="272727"/>
      </a:dk1>
      <a:lt1>
        <a:srgbClr val="F0F0F0"/>
      </a:lt1>
      <a:dk2>
        <a:srgbClr val="254753"/>
      </a:dk2>
      <a:lt2>
        <a:srgbClr val="902027"/>
      </a:lt2>
      <a:accent1>
        <a:srgbClr val="797E67"/>
      </a:accent1>
      <a:accent2>
        <a:srgbClr val="839CB5"/>
      </a:accent2>
      <a:accent3>
        <a:srgbClr val="405B7D"/>
      </a:accent3>
      <a:accent4>
        <a:srgbClr val="902027"/>
      </a:accent4>
      <a:accent5>
        <a:srgbClr val="405B7D"/>
      </a:accent5>
      <a:accent6>
        <a:srgbClr val="F0F0F0"/>
      </a:accent6>
      <a:hlink>
        <a:srgbClr val="787E3D"/>
      </a:hlink>
      <a:folHlink>
        <a:srgbClr val="9020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itfocus Theme">
  <a:themeElements>
    <a:clrScheme name="Custom 2">
      <a:dk1>
        <a:srgbClr val="272727"/>
      </a:dk1>
      <a:lt1>
        <a:srgbClr val="F0F0F0"/>
      </a:lt1>
      <a:dk2>
        <a:srgbClr val="254753"/>
      </a:dk2>
      <a:lt2>
        <a:srgbClr val="902027"/>
      </a:lt2>
      <a:accent1>
        <a:srgbClr val="797E67"/>
      </a:accent1>
      <a:accent2>
        <a:srgbClr val="839CB5"/>
      </a:accent2>
      <a:accent3>
        <a:srgbClr val="405B7D"/>
      </a:accent3>
      <a:accent4>
        <a:srgbClr val="902027"/>
      </a:accent4>
      <a:accent5>
        <a:srgbClr val="405B7D"/>
      </a:accent5>
      <a:accent6>
        <a:srgbClr val="F0F0F0"/>
      </a:accent6>
      <a:hlink>
        <a:srgbClr val="787E3D"/>
      </a:hlink>
      <a:folHlink>
        <a:srgbClr val="9020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